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7772400" cy="10058400"/>
  <p:notesSz cx="6858000" cy="9144000"/>
  <p:embeddedFontLst>
    <p:embeddedFont>
      <p:font typeface="Belleza" panose="020B0604020202020204" charset="0"/>
      <p:regular r:id="rId14"/>
    </p:embeddedFont>
    <p:embeddedFont>
      <p:font typeface="Halimum" panose="020B0604020202020204" charset="0"/>
      <p:regular r:id="rId15"/>
    </p:embeddedFont>
    <p:embeddedFont>
      <p:font typeface="Lekton Bold" panose="020B0604020202020204" charset="0"/>
      <p:regular r:id="rId16"/>
    </p:embeddedFont>
    <p:embeddedFont>
      <p:font typeface="Montserrat" panose="00000500000000000000" pitchFamily="2" charset="0"/>
      <p:regular r:id="rId17"/>
    </p:embeddedFont>
    <p:embeddedFont>
      <p:font typeface="Montserrat Bold" panose="00000800000000000000" charset="0"/>
      <p:regular r:id="rId18"/>
    </p:embeddedFont>
    <p:embeddedFont>
      <p:font typeface="Open Sans" panose="020B0606030504020204" pitchFamily="34" charset="0"/>
      <p:regular r:id="rId19"/>
    </p:embeddedFont>
    <p:embeddedFont>
      <p:font typeface="The Seasons Bold" panose="020B0604020202020204" charset="0"/>
      <p:regular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p:scale>
          <a:sx n="107" d="100"/>
          <a:sy n="107" d="100"/>
        </p:scale>
        <p:origin x="1214" y="-281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7/30/2024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7/30/2024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7/30/2024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7/30/2024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7/30/2024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7/30/2024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7/30/2024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7/30/2024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39.png"/><Relationship Id="rId4" Type="http://schemas.openxmlformats.org/officeDocument/2006/relationships/image" Target="../media/image38.png"/></Relationships>
</file>

<file path=ppt/slides/_rels/slide11.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1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7.xml"/><Relationship Id="rId4" Type="http://schemas.openxmlformats.org/officeDocument/2006/relationships/image" Target="../media/image47.svg"/></Relationships>
</file>

<file path=ppt/slides/_rels/slide2.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 Id="rId9"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15.png"/></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19.png"/><Relationship Id="rId4" Type="http://schemas.openxmlformats.org/officeDocument/2006/relationships/image" Target="../media/image18.png"/></Relationships>
</file>

<file path=ppt/slides/_rels/slide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27.png"/><Relationship Id="rId4" Type="http://schemas.openxmlformats.org/officeDocument/2006/relationships/image" Target="../media/image26.png"/></Relationships>
</file>

<file path=ppt/slides/_rels/slide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30.png"/></Relationships>
</file>

<file path=ppt/slides/_rels/slide9.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2.png"/><Relationship Id="rId7" Type="http://schemas.openxmlformats.org/officeDocument/2006/relationships/image" Target="../media/image35.png"/><Relationship Id="rId2" Type="http://schemas.openxmlformats.org/officeDocument/2006/relationships/image" Target="../media/image31.png"/><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image" Target="../media/image3.png"/><Relationship Id="rId4" Type="http://schemas.openxmlformats.org/officeDocument/2006/relationships/image" Target="../media/image3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571727"/>
        </a:solidFill>
        <a:effectLst/>
      </p:bgPr>
    </p:bg>
    <p:spTree>
      <p:nvGrpSpPr>
        <p:cNvPr id="1" name=""/>
        <p:cNvGrpSpPr/>
        <p:nvPr/>
      </p:nvGrpSpPr>
      <p:grpSpPr>
        <a:xfrm>
          <a:off x="0" y="0"/>
          <a:ext cx="0" cy="0"/>
          <a:chOff x="0" y="0"/>
          <a:chExt cx="0" cy="0"/>
        </a:xfrm>
      </p:grpSpPr>
      <p:grpSp>
        <p:nvGrpSpPr>
          <p:cNvPr id="2" name="Group 2"/>
          <p:cNvGrpSpPr/>
          <p:nvPr/>
        </p:nvGrpSpPr>
        <p:grpSpPr>
          <a:xfrm>
            <a:off x="1041400" y="7815747"/>
            <a:ext cx="69417" cy="69417"/>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8AF8D"/>
            </a:solidFill>
          </p:spPr>
        </p:sp>
        <p:sp>
          <p:nvSpPr>
            <p:cNvPr id="4" name="TextBox 4"/>
            <p:cNvSpPr txBox="1"/>
            <p:nvPr/>
          </p:nvSpPr>
          <p:spPr>
            <a:xfrm>
              <a:off x="76200" y="38100"/>
              <a:ext cx="660400" cy="698500"/>
            </a:xfrm>
            <a:prstGeom prst="rect">
              <a:avLst/>
            </a:prstGeom>
          </p:spPr>
          <p:txBody>
            <a:bodyPr lIns="47790" tIns="47790" rIns="47790" bIns="47790" rtlCol="0" anchor="ctr"/>
            <a:lstStyle/>
            <a:p>
              <a:pPr algn="ctr">
                <a:lnSpc>
                  <a:spcPts val="1843"/>
                </a:lnSpc>
              </a:pPr>
              <a:endParaRPr/>
            </a:p>
          </p:txBody>
        </p:sp>
      </p:grpSp>
      <p:grpSp>
        <p:nvGrpSpPr>
          <p:cNvPr id="5" name="Group 5"/>
          <p:cNvGrpSpPr/>
          <p:nvPr/>
        </p:nvGrpSpPr>
        <p:grpSpPr>
          <a:xfrm>
            <a:off x="1041400" y="8282953"/>
            <a:ext cx="69417" cy="69417"/>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8AF8D"/>
            </a:solidFill>
          </p:spPr>
        </p:sp>
        <p:sp>
          <p:nvSpPr>
            <p:cNvPr id="7" name="TextBox 7"/>
            <p:cNvSpPr txBox="1"/>
            <p:nvPr/>
          </p:nvSpPr>
          <p:spPr>
            <a:xfrm>
              <a:off x="76200" y="38100"/>
              <a:ext cx="660400" cy="698500"/>
            </a:xfrm>
            <a:prstGeom prst="rect">
              <a:avLst/>
            </a:prstGeom>
          </p:spPr>
          <p:txBody>
            <a:bodyPr lIns="47790" tIns="47790" rIns="47790" bIns="47790" rtlCol="0" anchor="ctr"/>
            <a:lstStyle/>
            <a:p>
              <a:pPr algn="ctr">
                <a:lnSpc>
                  <a:spcPts val="1843"/>
                </a:lnSpc>
              </a:pPr>
              <a:endParaRPr/>
            </a:p>
          </p:txBody>
        </p:sp>
      </p:grpSp>
      <p:grpSp>
        <p:nvGrpSpPr>
          <p:cNvPr id="8" name="Group 8"/>
          <p:cNvGrpSpPr/>
          <p:nvPr/>
        </p:nvGrpSpPr>
        <p:grpSpPr>
          <a:xfrm>
            <a:off x="1041400" y="8750160"/>
            <a:ext cx="69417" cy="69417"/>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8AF8D"/>
            </a:solidFill>
          </p:spPr>
        </p:sp>
        <p:sp>
          <p:nvSpPr>
            <p:cNvPr id="10" name="TextBox 10"/>
            <p:cNvSpPr txBox="1"/>
            <p:nvPr/>
          </p:nvSpPr>
          <p:spPr>
            <a:xfrm>
              <a:off x="76200" y="38100"/>
              <a:ext cx="660400" cy="698500"/>
            </a:xfrm>
            <a:prstGeom prst="rect">
              <a:avLst/>
            </a:prstGeom>
          </p:spPr>
          <p:txBody>
            <a:bodyPr lIns="47790" tIns="47790" rIns="47790" bIns="47790" rtlCol="0" anchor="ctr"/>
            <a:lstStyle/>
            <a:p>
              <a:pPr algn="ctr">
                <a:lnSpc>
                  <a:spcPts val="1843"/>
                </a:lnSpc>
              </a:pPr>
              <a:endParaRPr/>
            </a:p>
          </p:txBody>
        </p:sp>
      </p:grpSp>
      <p:grpSp>
        <p:nvGrpSpPr>
          <p:cNvPr id="11" name="Group 11"/>
          <p:cNvGrpSpPr/>
          <p:nvPr/>
        </p:nvGrpSpPr>
        <p:grpSpPr>
          <a:xfrm>
            <a:off x="1041400" y="9217367"/>
            <a:ext cx="69417" cy="69417"/>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8AF8D"/>
            </a:solidFill>
          </p:spPr>
        </p:sp>
        <p:sp>
          <p:nvSpPr>
            <p:cNvPr id="13" name="TextBox 13"/>
            <p:cNvSpPr txBox="1"/>
            <p:nvPr/>
          </p:nvSpPr>
          <p:spPr>
            <a:xfrm>
              <a:off x="76200" y="38100"/>
              <a:ext cx="660400" cy="698500"/>
            </a:xfrm>
            <a:prstGeom prst="rect">
              <a:avLst/>
            </a:prstGeom>
          </p:spPr>
          <p:txBody>
            <a:bodyPr lIns="47790" tIns="47790" rIns="47790" bIns="47790" rtlCol="0" anchor="ctr"/>
            <a:lstStyle/>
            <a:p>
              <a:pPr algn="ctr">
                <a:lnSpc>
                  <a:spcPts val="1843"/>
                </a:lnSpc>
              </a:pPr>
              <a:endParaRPr/>
            </a:p>
          </p:txBody>
        </p:sp>
      </p:grpSp>
      <p:grpSp>
        <p:nvGrpSpPr>
          <p:cNvPr id="14" name="Group 14"/>
          <p:cNvGrpSpPr/>
          <p:nvPr/>
        </p:nvGrpSpPr>
        <p:grpSpPr>
          <a:xfrm rot="-2700000">
            <a:off x="5202225" y="6116100"/>
            <a:ext cx="1515591" cy="1515591"/>
            <a:chOff x="0" y="0"/>
            <a:chExt cx="577368" cy="577368"/>
          </a:xfrm>
        </p:grpSpPr>
        <p:sp>
          <p:nvSpPr>
            <p:cNvPr id="15" name="Freeform 15"/>
            <p:cNvSpPr/>
            <p:nvPr/>
          </p:nvSpPr>
          <p:spPr>
            <a:xfrm>
              <a:off x="0" y="0"/>
              <a:ext cx="577368" cy="577368"/>
            </a:xfrm>
            <a:custGeom>
              <a:avLst/>
              <a:gdLst/>
              <a:ahLst/>
              <a:cxnLst/>
              <a:rect l="l" t="t" r="r" b="b"/>
              <a:pathLst>
                <a:path w="577368" h="577368">
                  <a:moveTo>
                    <a:pt x="0" y="0"/>
                  </a:moveTo>
                  <a:lnTo>
                    <a:pt x="577368" y="0"/>
                  </a:lnTo>
                  <a:lnTo>
                    <a:pt x="577368" y="577368"/>
                  </a:lnTo>
                  <a:lnTo>
                    <a:pt x="0" y="577368"/>
                  </a:lnTo>
                  <a:close/>
                </a:path>
              </a:pathLst>
            </a:custGeom>
            <a:solidFill>
              <a:srgbClr val="000000">
                <a:alpha val="0"/>
              </a:srgbClr>
            </a:solidFill>
            <a:ln w="38100" cap="sq">
              <a:solidFill>
                <a:srgbClr val="F6CCA9"/>
              </a:solidFill>
              <a:prstDash val="solid"/>
              <a:miter/>
            </a:ln>
          </p:spPr>
        </p:sp>
        <p:sp>
          <p:nvSpPr>
            <p:cNvPr id="16" name="TextBox 16"/>
            <p:cNvSpPr txBox="1"/>
            <p:nvPr/>
          </p:nvSpPr>
          <p:spPr>
            <a:xfrm>
              <a:off x="0" y="-38100"/>
              <a:ext cx="577368" cy="615468"/>
            </a:xfrm>
            <a:prstGeom prst="rect">
              <a:avLst/>
            </a:prstGeom>
          </p:spPr>
          <p:txBody>
            <a:bodyPr lIns="47790" tIns="47790" rIns="47790" bIns="47790" rtlCol="0" anchor="ctr"/>
            <a:lstStyle/>
            <a:p>
              <a:pPr algn="ctr">
                <a:lnSpc>
                  <a:spcPts val="1843"/>
                </a:lnSpc>
              </a:pPr>
              <a:endParaRPr/>
            </a:p>
          </p:txBody>
        </p:sp>
      </p:grpSp>
      <p:grpSp>
        <p:nvGrpSpPr>
          <p:cNvPr id="17" name="Group 17"/>
          <p:cNvGrpSpPr/>
          <p:nvPr/>
        </p:nvGrpSpPr>
        <p:grpSpPr>
          <a:xfrm rot="-2700000">
            <a:off x="3150712" y="-533103"/>
            <a:ext cx="5618618" cy="5618618"/>
            <a:chOff x="0" y="0"/>
            <a:chExt cx="2140426" cy="2140426"/>
          </a:xfrm>
        </p:grpSpPr>
        <p:sp>
          <p:nvSpPr>
            <p:cNvPr id="18" name="Freeform 18"/>
            <p:cNvSpPr/>
            <p:nvPr/>
          </p:nvSpPr>
          <p:spPr>
            <a:xfrm>
              <a:off x="0" y="0"/>
              <a:ext cx="2140426" cy="2140426"/>
            </a:xfrm>
            <a:custGeom>
              <a:avLst/>
              <a:gdLst/>
              <a:ahLst/>
              <a:cxnLst/>
              <a:rect l="l" t="t" r="r" b="b"/>
              <a:pathLst>
                <a:path w="2140426" h="2140426">
                  <a:moveTo>
                    <a:pt x="0" y="0"/>
                  </a:moveTo>
                  <a:lnTo>
                    <a:pt x="2140426" y="0"/>
                  </a:lnTo>
                  <a:lnTo>
                    <a:pt x="2140426" y="2140426"/>
                  </a:lnTo>
                  <a:lnTo>
                    <a:pt x="0" y="2140426"/>
                  </a:lnTo>
                  <a:close/>
                </a:path>
              </a:pathLst>
            </a:custGeom>
            <a:solidFill>
              <a:srgbClr val="000000">
                <a:alpha val="0"/>
              </a:srgbClr>
            </a:solidFill>
            <a:ln w="38100" cap="sq">
              <a:solidFill>
                <a:srgbClr val="F6CCA9"/>
              </a:solidFill>
              <a:prstDash val="solid"/>
              <a:miter/>
            </a:ln>
          </p:spPr>
        </p:sp>
        <p:sp>
          <p:nvSpPr>
            <p:cNvPr id="19" name="TextBox 19"/>
            <p:cNvSpPr txBox="1"/>
            <p:nvPr/>
          </p:nvSpPr>
          <p:spPr>
            <a:xfrm>
              <a:off x="0" y="-38100"/>
              <a:ext cx="2140426" cy="2178526"/>
            </a:xfrm>
            <a:prstGeom prst="rect">
              <a:avLst/>
            </a:prstGeom>
          </p:spPr>
          <p:txBody>
            <a:bodyPr lIns="47790" tIns="47790" rIns="47790" bIns="47790" rtlCol="0" anchor="ctr"/>
            <a:lstStyle/>
            <a:p>
              <a:pPr algn="ctr">
                <a:lnSpc>
                  <a:spcPts val="1843"/>
                </a:lnSpc>
              </a:pPr>
              <a:endParaRPr/>
            </a:p>
          </p:txBody>
        </p:sp>
      </p:grpSp>
      <p:grpSp>
        <p:nvGrpSpPr>
          <p:cNvPr id="20" name="Group 20"/>
          <p:cNvGrpSpPr/>
          <p:nvPr/>
        </p:nvGrpSpPr>
        <p:grpSpPr>
          <a:xfrm>
            <a:off x="2298251" y="-1385564"/>
            <a:ext cx="7323539" cy="7323539"/>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blipFill>
              <a:blip r:embed="rId2"/>
              <a:stretch>
                <a:fillRect l="-42490" r="-28085"/>
              </a:stretch>
            </a:blipFill>
          </p:spPr>
        </p:sp>
      </p:grpSp>
      <p:grpSp>
        <p:nvGrpSpPr>
          <p:cNvPr id="22" name="Group 22"/>
          <p:cNvGrpSpPr/>
          <p:nvPr/>
        </p:nvGrpSpPr>
        <p:grpSpPr>
          <a:xfrm rot="-2700000">
            <a:off x="1006959" y="1209406"/>
            <a:ext cx="2133600" cy="2133600"/>
            <a:chOff x="0" y="0"/>
            <a:chExt cx="812800" cy="812800"/>
          </a:xfrm>
        </p:grpSpPr>
        <p:sp>
          <p:nvSpPr>
            <p:cNvPr id="23" name="Freeform 23"/>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00000">
                <a:alpha val="0"/>
              </a:srgbClr>
            </a:solidFill>
            <a:ln w="38100" cap="sq">
              <a:solidFill>
                <a:srgbClr val="F6CCA9"/>
              </a:solidFill>
              <a:prstDash val="solid"/>
              <a:miter/>
            </a:ln>
          </p:spPr>
        </p:sp>
        <p:sp>
          <p:nvSpPr>
            <p:cNvPr id="24" name="TextBox 24"/>
            <p:cNvSpPr txBox="1"/>
            <p:nvPr/>
          </p:nvSpPr>
          <p:spPr>
            <a:xfrm>
              <a:off x="0" y="-38100"/>
              <a:ext cx="812800" cy="850900"/>
            </a:xfrm>
            <a:prstGeom prst="rect">
              <a:avLst/>
            </a:prstGeom>
          </p:spPr>
          <p:txBody>
            <a:bodyPr lIns="47790" tIns="47790" rIns="47790" bIns="47790" rtlCol="0" anchor="ctr"/>
            <a:lstStyle/>
            <a:p>
              <a:pPr algn="ctr">
                <a:lnSpc>
                  <a:spcPts val="1843"/>
                </a:lnSpc>
              </a:pPr>
              <a:endParaRPr/>
            </a:p>
          </p:txBody>
        </p:sp>
      </p:grpSp>
      <p:grpSp>
        <p:nvGrpSpPr>
          <p:cNvPr id="25" name="Group 25"/>
          <p:cNvGrpSpPr/>
          <p:nvPr/>
        </p:nvGrpSpPr>
        <p:grpSpPr>
          <a:xfrm rot="-2700000">
            <a:off x="1498270" y="1087774"/>
            <a:ext cx="2376864" cy="2376864"/>
            <a:chOff x="0" y="0"/>
            <a:chExt cx="905472" cy="905472"/>
          </a:xfrm>
        </p:grpSpPr>
        <p:sp>
          <p:nvSpPr>
            <p:cNvPr id="26" name="Freeform 26"/>
            <p:cNvSpPr/>
            <p:nvPr/>
          </p:nvSpPr>
          <p:spPr>
            <a:xfrm>
              <a:off x="0" y="0"/>
              <a:ext cx="905472" cy="905472"/>
            </a:xfrm>
            <a:custGeom>
              <a:avLst/>
              <a:gdLst/>
              <a:ahLst/>
              <a:cxnLst/>
              <a:rect l="l" t="t" r="r" b="b"/>
              <a:pathLst>
                <a:path w="905472" h="905472">
                  <a:moveTo>
                    <a:pt x="0" y="0"/>
                  </a:moveTo>
                  <a:lnTo>
                    <a:pt x="905472" y="0"/>
                  </a:lnTo>
                  <a:lnTo>
                    <a:pt x="905472" y="905472"/>
                  </a:lnTo>
                  <a:lnTo>
                    <a:pt x="0" y="905472"/>
                  </a:lnTo>
                  <a:close/>
                </a:path>
              </a:pathLst>
            </a:custGeom>
            <a:solidFill>
              <a:srgbClr val="571727"/>
            </a:solidFill>
            <a:ln cap="sq">
              <a:noFill/>
              <a:prstDash val="solid"/>
              <a:miter/>
            </a:ln>
          </p:spPr>
        </p:sp>
        <p:sp>
          <p:nvSpPr>
            <p:cNvPr id="27" name="TextBox 27"/>
            <p:cNvSpPr txBox="1"/>
            <p:nvPr/>
          </p:nvSpPr>
          <p:spPr>
            <a:xfrm>
              <a:off x="0" y="-38100"/>
              <a:ext cx="905472" cy="943572"/>
            </a:xfrm>
            <a:prstGeom prst="rect">
              <a:avLst/>
            </a:prstGeom>
          </p:spPr>
          <p:txBody>
            <a:bodyPr lIns="47790" tIns="47790" rIns="47790" bIns="47790" rtlCol="0" anchor="ctr"/>
            <a:lstStyle/>
            <a:p>
              <a:pPr algn="ctr">
                <a:lnSpc>
                  <a:spcPts val="1843"/>
                </a:lnSpc>
              </a:pPr>
              <a:endParaRPr/>
            </a:p>
          </p:txBody>
        </p:sp>
      </p:grpSp>
      <p:grpSp>
        <p:nvGrpSpPr>
          <p:cNvPr id="28" name="Group 28"/>
          <p:cNvGrpSpPr/>
          <p:nvPr/>
        </p:nvGrpSpPr>
        <p:grpSpPr>
          <a:xfrm>
            <a:off x="1121696" y="711200"/>
            <a:ext cx="3130012" cy="3130012"/>
            <a:chOff x="0" y="0"/>
            <a:chExt cx="812800" cy="812800"/>
          </a:xfrm>
        </p:grpSpPr>
        <p:sp>
          <p:nvSpPr>
            <p:cNvPr id="29" name="Freeform 29"/>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blipFill>
              <a:blip r:embed="rId3"/>
              <a:stretch>
                <a:fillRect l="-20966" t="-26814" b="-17"/>
              </a:stretch>
            </a:blipFill>
          </p:spPr>
        </p:sp>
      </p:grpSp>
      <p:grpSp>
        <p:nvGrpSpPr>
          <p:cNvPr id="30" name="Group 30"/>
          <p:cNvGrpSpPr/>
          <p:nvPr/>
        </p:nvGrpSpPr>
        <p:grpSpPr>
          <a:xfrm rot="-2700000">
            <a:off x="5133657" y="5584668"/>
            <a:ext cx="1652728" cy="1652728"/>
            <a:chOff x="0" y="0"/>
            <a:chExt cx="629611" cy="629611"/>
          </a:xfrm>
        </p:grpSpPr>
        <p:sp>
          <p:nvSpPr>
            <p:cNvPr id="31" name="Freeform 31"/>
            <p:cNvSpPr/>
            <p:nvPr/>
          </p:nvSpPr>
          <p:spPr>
            <a:xfrm>
              <a:off x="0" y="0"/>
              <a:ext cx="629611" cy="629611"/>
            </a:xfrm>
            <a:custGeom>
              <a:avLst/>
              <a:gdLst/>
              <a:ahLst/>
              <a:cxnLst/>
              <a:rect l="l" t="t" r="r" b="b"/>
              <a:pathLst>
                <a:path w="629611" h="629611">
                  <a:moveTo>
                    <a:pt x="0" y="0"/>
                  </a:moveTo>
                  <a:lnTo>
                    <a:pt x="629611" y="0"/>
                  </a:lnTo>
                  <a:lnTo>
                    <a:pt x="629611" y="629611"/>
                  </a:lnTo>
                  <a:lnTo>
                    <a:pt x="0" y="629611"/>
                  </a:lnTo>
                  <a:close/>
                </a:path>
              </a:pathLst>
            </a:custGeom>
            <a:solidFill>
              <a:srgbClr val="571727"/>
            </a:solidFill>
            <a:ln cap="sq">
              <a:noFill/>
              <a:prstDash val="solid"/>
              <a:miter/>
            </a:ln>
          </p:spPr>
        </p:sp>
        <p:sp>
          <p:nvSpPr>
            <p:cNvPr id="32" name="TextBox 32"/>
            <p:cNvSpPr txBox="1"/>
            <p:nvPr/>
          </p:nvSpPr>
          <p:spPr>
            <a:xfrm>
              <a:off x="0" y="-38100"/>
              <a:ext cx="629611" cy="667711"/>
            </a:xfrm>
            <a:prstGeom prst="rect">
              <a:avLst/>
            </a:prstGeom>
          </p:spPr>
          <p:txBody>
            <a:bodyPr lIns="47790" tIns="47790" rIns="47790" bIns="47790" rtlCol="0" anchor="ctr"/>
            <a:lstStyle/>
            <a:p>
              <a:pPr algn="ctr">
                <a:lnSpc>
                  <a:spcPts val="1843"/>
                </a:lnSpc>
              </a:pPr>
              <a:endParaRPr/>
            </a:p>
          </p:txBody>
        </p:sp>
      </p:grpSp>
      <p:grpSp>
        <p:nvGrpSpPr>
          <p:cNvPr id="33" name="Group 33"/>
          <p:cNvGrpSpPr/>
          <p:nvPr/>
        </p:nvGrpSpPr>
        <p:grpSpPr>
          <a:xfrm>
            <a:off x="4888336" y="5242377"/>
            <a:ext cx="2150454" cy="2150454"/>
            <a:chOff x="0" y="0"/>
            <a:chExt cx="812800" cy="812800"/>
          </a:xfrm>
        </p:grpSpPr>
        <p:sp>
          <p:nvSpPr>
            <p:cNvPr id="34" name="Freeform 34"/>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blipFill>
              <a:blip r:embed="rId4"/>
              <a:stretch>
                <a:fillRect/>
              </a:stretch>
            </a:blipFill>
          </p:spPr>
        </p:sp>
      </p:grpSp>
      <p:sp>
        <p:nvSpPr>
          <p:cNvPr id="35" name="Freeform 35"/>
          <p:cNvSpPr/>
          <p:nvPr/>
        </p:nvSpPr>
        <p:spPr>
          <a:xfrm>
            <a:off x="565075" y="4812683"/>
            <a:ext cx="2957521" cy="2511204"/>
          </a:xfrm>
          <a:custGeom>
            <a:avLst/>
            <a:gdLst/>
            <a:ahLst/>
            <a:cxnLst/>
            <a:rect l="l" t="t" r="r" b="b"/>
            <a:pathLst>
              <a:path w="2957521" h="2511204">
                <a:moveTo>
                  <a:pt x="0" y="0"/>
                </a:moveTo>
                <a:lnTo>
                  <a:pt x="2957522" y="0"/>
                </a:lnTo>
                <a:lnTo>
                  <a:pt x="2957522" y="2511204"/>
                </a:lnTo>
                <a:lnTo>
                  <a:pt x="0" y="251120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36" name="Group 36"/>
          <p:cNvGrpSpPr/>
          <p:nvPr/>
        </p:nvGrpSpPr>
        <p:grpSpPr>
          <a:xfrm>
            <a:off x="421042" y="7045345"/>
            <a:ext cx="4467295" cy="2866062"/>
            <a:chOff x="0" y="0"/>
            <a:chExt cx="1557227" cy="999063"/>
          </a:xfrm>
        </p:grpSpPr>
        <p:sp>
          <p:nvSpPr>
            <p:cNvPr id="37" name="Freeform 37"/>
            <p:cNvSpPr/>
            <p:nvPr/>
          </p:nvSpPr>
          <p:spPr>
            <a:xfrm>
              <a:off x="0" y="0"/>
              <a:ext cx="1557227" cy="999063"/>
            </a:xfrm>
            <a:custGeom>
              <a:avLst/>
              <a:gdLst/>
              <a:ahLst/>
              <a:cxnLst/>
              <a:rect l="l" t="t" r="r" b="b"/>
              <a:pathLst>
                <a:path w="1557227" h="999063">
                  <a:moveTo>
                    <a:pt x="65855" y="0"/>
                  </a:moveTo>
                  <a:lnTo>
                    <a:pt x="1491372" y="0"/>
                  </a:lnTo>
                  <a:cubicBezTo>
                    <a:pt x="1508838" y="0"/>
                    <a:pt x="1525588" y="6938"/>
                    <a:pt x="1537938" y="19288"/>
                  </a:cubicBezTo>
                  <a:cubicBezTo>
                    <a:pt x="1550289" y="31639"/>
                    <a:pt x="1557227" y="48389"/>
                    <a:pt x="1557227" y="65855"/>
                  </a:cubicBezTo>
                  <a:lnTo>
                    <a:pt x="1557227" y="933208"/>
                  </a:lnTo>
                  <a:cubicBezTo>
                    <a:pt x="1557227" y="950674"/>
                    <a:pt x="1550289" y="967424"/>
                    <a:pt x="1537938" y="979774"/>
                  </a:cubicBezTo>
                  <a:cubicBezTo>
                    <a:pt x="1525588" y="992125"/>
                    <a:pt x="1508838" y="999063"/>
                    <a:pt x="1491372" y="999063"/>
                  </a:cubicBezTo>
                  <a:lnTo>
                    <a:pt x="65855" y="999063"/>
                  </a:lnTo>
                  <a:cubicBezTo>
                    <a:pt x="48389" y="999063"/>
                    <a:pt x="31639" y="992125"/>
                    <a:pt x="19288" y="979774"/>
                  </a:cubicBezTo>
                  <a:cubicBezTo>
                    <a:pt x="6938" y="967424"/>
                    <a:pt x="0" y="950674"/>
                    <a:pt x="0" y="933208"/>
                  </a:cubicBezTo>
                  <a:lnTo>
                    <a:pt x="0" y="65855"/>
                  </a:lnTo>
                  <a:cubicBezTo>
                    <a:pt x="0" y="48389"/>
                    <a:pt x="6938" y="31639"/>
                    <a:pt x="19288" y="19288"/>
                  </a:cubicBezTo>
                  <a:cubicBezTo>
                    <a:pt x="31639" y="6938"/>
                    <a:pt x="48389" y="0"/>
                    <a:pt x="65855" y="0"/>
                  </a:cubicBezTo>
                  <a:close/>
                </a:path>
              </a:pathLst>
            </a:custGeom>
            <a:solidFill>
              <a:srgbClr val="571727"/>
            </a:solidFill>
          </p:spPr>
        </p:sp>
        <p:sp>
          <p:nvSpPr>
            <p:cNvPr id="38" name="TextBox 38"/>
            <p:cNvSpPr txBox="1"/>
            <p:nvPr/>
          </p:nvSpPr>
          <p:spPr>
            <a:xfrm>
              <a:off x="0" y="66675"/>
              <a:ext cx="1557227" cy="932388"/>
            </a:xfrm>
            <a:prstGeom prst="rect">
              <a:avLst/>
            </a:prstGeom>
          </p:spPr>
          <p:txBody>
            <a:bodyPr lIns="50800" tIns="50800" rIns="50800" bIns="50800" rtlCol="0" anchor="ctr"/>
            <a:lstStyle/>
            <a:p>
              <a:pPr algn="ctr">
                <a:lnSpc>
                  <a:spcPts val="545"/>
                </a:lnSpc>
              </a:pPr>
              <a:endParaRPr/>
            </a:p>
          </p:txBody>
        </p:sp>
      </p:grpSp>
      <p:sp>
        <p:nvSpPr>
          <p:cNvPr id="39" name="TextBox 39"/>
          <p:cNvSpPr txBox="1"/>
          <p:nvPr/>
        </p:nvSpPr>
        <p:spPr>
          <a:xfrm>
            <a:off x="643311" y="3852128"/>
            <a:ext cx="3608397" cy="922112"/>
          </a:xfrm>
          <a:prstGeom prst="rect">
            <a:avLst/>
          </a:prstGeom>
        </p:spPr>
        <p:txBody>
          <a:bodyPr wrap="square" lIns="0" tIns="0" rIns="0" bIns="0" rtlCol="0" anchor="t">
            <a:spAutoFit/>
          </a:bodyPr>
          <a:lstStyle/>
          <a:p>
            <a:pPr algn="l">
              <a:lnSpc>
                <a:spcPts val="3784"/>
              </a:lnSpc>
            </a:pPr>
            <a:r>
              <a:rPr lang="en-US" sz="2703" dirty="0">
                <a:solidFill>
                  <a:srgbClr val="FFFFFF"/>
                </a:solidFill>
                <a:latin typeface="The Seasons Bold"/>
                <a:ea typeface="The Seasons Bold"/>
                <a:cs typeface="The Seasons Bold"/>
                <a:sym typeface="The Seasons Bold"/>
              </a:rPr>
              <a:t>ATIQ GRAND </a:t>
            </a:r>
          </a:p>
          <a:p>
            <a:pPr algn="l">
              <a:lnSpc>
                <a:spcPts val="3784"/>
              </a:lnSpc>
              <a:spcBef>
                <a:spcPct val="0"/>
              </a:spcBef>
            </a:pPr>
            <a:r>
              <a:rPr lang="en-US" sz="2703" dirty="0">
                <a:solidFill>
                  <a:srgbClr val="FFFFFF"/>
                </a:solidFill>
                <a:latin typeface="The Seasons Bold"/>
                <a:ea typeface="The Seasons Bold"/>
                <a:cs typeface="The Seasons Bold"/>
                <a:sym typeface="The Seasons Bold"/>
              </a:rPr>
              <a:t>HOTEL ANALYSIS</a:t>
            </a:r>
          </a:p>
        </p:txBody>
      </p:sp>
      <p:sp>
        <p:nvSpPr>
          <p:cNvPr id="40" name="TextBox 40"/>
          <p:cNvSpPr txBox="1"/>
          <p:nvPr/>
        </p:nvSpPr>
        <p:spPr>
          <a:xfrm>
            <a:off x="72675" y="7264420"/>
            <a:ext cx="5228053" cy="2707254"/>
          </a:xfrm>
          <a:prstGeom prst="rect">
            <a:avLst/>
          </a:prstGeom>
        </p:spPr>
        <p:txBody>
          <a:bodyPr lIns="0" tIns="0" rIns="0" bIns="0" rtlCol="0" anchor="t">
            <a:spAutoFit/>
          </a:bodyPr>
          <a:lstStyle/>
          <a:p>
            <a:pPr algn="l">
              <a:lnSpc>
                <a:spcPts val="1456"/>
              </a:lnSpc>
              <a:spcBef>
                <a:spcPct val="0"/>
              </a:spcBef>
            </a:pPr>
            <a:r>
              <a:rPr lang="en-US" sz="1040" spc="-9">
                <a:solidFill>
                  <a:srgbClr val="FFFFFF"/>
                </a:solidFill>
                <a:latin typeface="Montserrat"/>
                <a:ea typeface="Montserrat"/>
                <a:cs typeface="Montserrat"/>
                <a:sym typeface="Montserrat"/>
              </a:rPr>
              <a:t> </a:t>
            </a:r>
            <a:r>
              <a:rPr lang="en-US" sz="1040" u="sng" spc="-9">
                <a:solidFill>
                  <a:srgbClr val="FFFFFF"/>
                </a:solidFill>
                <a:latin typeface="Montserrat Bold"/>
                <a:ea typeface="Montserrat Bold"/>
                <a:cs typeface="Montserrat Bold"/>
                <a:sym typeface="Montserrat Bold"/>
              </a:rPr>
              <a:t>Background</a:t>
            </a:r>
            <a:r>
              <a:rPr lang="en-US" sz="1040" spc="-9">
                <a:solidFill>
                  <a:srgbClr val="FFFFFF"/>
                </a:solidFill>
                <a:latin typeface="Montserrat"/>
                <a:ea typeface="Montserrat"/>
                <a:cs typeface="Montserrat"/>
                <a:sym typeface="Montserrat"/>
              </a:rPr>
              <a:t>:</a:t>
            </a:r>
          </a:p>
          <a:p>
            <a:pPr algn="l">
              <a:lnSpc>
                <a:spcPts val="1456"/>
              </a:lnSpc>
              <a:spcBef>
                <a:spcPct val="0"/>
              </a:spcBef>
            </a:pPr>
            <a:r>
              <a:rPr lang="en-US" sz="1040" spc="-9">
                <a:solidFill>
                  <a:srgbClr val="FFFFFF"/>
                </a:solidFill>
                <a:latin typeface="Montserrat"/>
                <a:ea typeface="Montserrat"/>
                <a:cs typeface="Montserrat"/>
                <a:sym typeface="Montserrat"/>
              </a:rPr>
              <a:t>AtliQ Grand owns multiple five-star hotels across India.</a:t>
            </a:r>
          </a:p>
          <a:p>
            <a:pPr algn="l">
              <a:lnSpc>
                <a:spcPts val="1456"/>
              </a:lnSpc>
              <a:spcBef>
                <a:spcPct val="0"/>
              </a:spcBef>
            </a:pPr>
            <a:r>
              <a:rPr lang="en-US" sz="1040" spc="-9">
                <a:solidFill>
                  <a:srgbClr val="FFFFFF"/>
                </a:solidFill>
                <a:latin typeface="Montserrat"/>
                <a:ea typeface="Montserrat"/>
                <a:cs typeface="Montserrat"/>
                <a:sym typeface="Montserrat"/>
              </a:rPr>
              <a:t> They have been in the hospitality industry for the past 20 years.</a:t>
            </a:r>
          </a:p>
          <a:p>
            <a:pPr algn="l">
              <a:lnSpc>
                <a:spcPts val="1456"/>
              </a:lnSpc>
              <a:spcBef>
                <a:spcPct val="0"/>
              </a:spcBef>
            </a:pPr>
            <a:r>
              <a:rPr lang="en-US" sz="1040" spc="-9">
                <a:solidFill>
                  <a:srgbClr val="FFFFFF"/>
                </a:solidFill>
                <a:latin typeface="Montserrat"/>
                <a:ea typeface="Montserrat"/>
                <a:cs typeface="Montserrat"/>
                <a:sym typeface="Montserrat"/>
              </a:rPr>
              <a:t>They are losing market share and revenue in the luxury/business hotels category due to strategic moves by competitors and ineffective decision-making.</a:t>
            </a:r>
          </a:p>
          <a:p>
            <a:pPr algn="l">
              <a:lnSpc>
                <a:spcPts val="1456"/>
              </a:lnSpc>
              <a:spcBef>
                <a:spcPct val="0"/>
              </a:spcBef>
            </a:pPr>
            <a:endParaRPr lang="en-US" sz="1040" spc="-9">
              <a:solidFill>
                <a:srgbClr val="FFFFFF"/>
              </a:solidFill>
              <a:latin typeface="Montserrat"/>
              <a:ea typeface="Montserrat"/>
              <a:cs typeface="Montserrat"/>
              <a:sym typeface="Montserrat"/>
            </a:endParaRPr>
          </a:p>
          <a:p>
            <a:pPr algn="l">
              <a:lnSpc>
                <a:spcPts val="1456"/>
              </a:lnSpc>
              <a:spcBef>
                <a:spcPct val="0"/>
              </a:spcBef>
            </a:pPr>
            <a:r>
              <a:rPr lang="en-US" sz="1040" u="sng" spc="-9">
                <a:solidFill>
                  <a:srgbClr val="FFFFFF"/>
                </a:solidFill>
                <a:latin typeface="Montserrat"/>
                <a:ea typeface="Montserrat"/>
                <a:cs typeface="Montserrat"/>
                <a:sym typeface="Montserrat"/>
              </a:rPr>
              <a:t>Current Situation:</a:t>
            </a:r>
          </a:p>
          <a:p>
            <a:pPr algn="l">
              <a:lnSpc>
                <a:spcPts val="1456"/>
              </a:lnSpc>
              <a:spcBef>
                <a:spcPct val="0"/>
              </a:spcBef>
            </a:pPr>
            <a:r>
              <a:rPr lang="en-US" sz="1040" spc="-9">
                <a:solidFill>
                  <a:srgbClr val="FFFFFF"/>
                </a:solidFill>
                <a:latin typeface="Montserrat"/>
                <a:ea typeface="Montserrat"/>
                <a:cs typeface="Montserrat"/>
                <a:sym typeface="Montserrat"/>
              </a:rPr>
              <a:t>The managing director wants to regain market share and revenue.</a:t>
            </a:r>
          </a:p>
          <a:p>
            <a:pPr algn="l">
              <a:lnSpc>
                <a:spcPts val="1456"/>
              </a:lnSpc>
              <a:spcBef>
                <a:spcPct val="0"/>
              </a:spcBef>
            </a:pPr>
            <a:r>
              <a:rPr lang="en-US" sz="1040" spc="-9">
                <a:solidFill>
                  <a:srgbClr val="FFFFFF"/>
                </a:solidFill>
                <a:latin typeface="Montserrat"/>
                <a:ea typeface="Montserrat"/>
                <a:cs typeface="Montserrat"/>
                <a:sym typeface="Montserrat"/>
              </a:rPr>
              <a:t>The revenue management team has decided to hire a third-party service provider to get insights from their historical data.</a:t>
            </a:r>
          </a:p>
          <a:p>
            <a:pPr algn="l">
              <a:lnSpc>
                <a:spcPts val="1456"/>
              </a:lnSpc>
              <a:spcBef>
                <a:spcPct val="0"/>
              </a:spcBef>
            </a:pPr>
            <a:endParaRPr lang="en-US" sz="1040" spc="-9">
              <a:solidFill>
                <a:srgbClr val="FFFFFF"/>
              </a:solidFill>
              <a:latin typeface="Montserrat"/>
              <a:ea typeface="Montserrat"/>
              <a:cs typeface="Montserrat"/>
              <a:sym typeface="Montserrat"/>
            </a:endParaRPr>
          </a:p>
          <a:p>
            <a:pPr algn="l">
              <a:lnSpc>
                <a:spcPts val="1456"/>
              </a:lnSpc>
              <a:spcBef>
                <a:spcPct val="0"/>
              </a:spcBef>
            </a:pPr>
            <a:r>
              <a:rPr lang="en-US" sz="1040" u="sng" spc="-9">
                <a:solidFill>
                  <a:srgbClr val="FFFFFF"/>
                </a:solidFill>
                <a:latin typeface="Montserrat"/>
                <a:ea typeface="Montserrat"/>
                <a:cs typeface="Montserrat"/>
                <a:sym typeface="Montserrat"/>
              </a:rPr>
              <a:t>Role:</a:t>
            </a:r>
          </a:p>
          <a:p>
            <a:pPr algn="l">
              <a:lnSpc>
                <a:spcPts val="1456"/>
              </a:lnSpc>
              <a:spcBef>
                <a:spcPct val="0"/>
              </a:spcBef>
            </a:pPr>
            <a:r>
              <a:rPr lang="en-US" sz="1040" spc="-9">
                <a:solidFill>
                  <a:srgbClr val="FFFFFF"/>
                </a:solidFill>
                <a:latin typeface="Montserrat"/>
                <a:ea typeface="Montserrat"/>
                <a:cs typeface="Montserrat"/>
                <a:sym typeface="Montserrat"/>
              </a:rPr>
              <a:t>You are the data analyst provided with sample data to offer revenue insights to the team</a:t>
            </a:r>
          </a:p>
          <a:p>
            <a:pPr algn="l">
              <a:lnSpc>
                <a:spcPts val="1456"/>
              </a:lnSpc>
              <a:spcBef>
                <a:spcPct val="0"/>
              </a:spcBef>
            </a:pPr>
            <a:endParaRPr lang="en-US" sz="1040" spc="-9">
              <a:solidFill>
                <a:srgbClr val="FFFFFF"/>
              </a:solidFill>
              <a:latin typeface="Montserrat"/>
              <a:ea typeface="Montserrat"/>
              <a:cs typeface="Montserrat"/>
              <a:sym typeface="Montserra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981200" y="270062"/>
            <a:ext cx="3048000" cy="280045"/>
            <a:chOff x="0" y="0"/>
            <a:chExt cx="2613544" cy="364360"/>
          </a:xfrm>
        </p:grpSpPr>
        <p:sp>
          <p:nvSpPr>
            <p:cNvPr id="3" name="Freeform 3"/>
            <p:cNvSpPr/>
            <p:nvPr/>
          </p:nvSpPr>
          <p:spPr>
            <a:xfrm>
              <a:off x="0" y="0"/>
              <a:ext cx="2613544" cy="364360"/>
            </a:xfrm>
            <a:custGeom>
              <a:avLst/>
              <a:gdLst/>
              <a:ahLst/>
              <a:cxnLst/>
              <a:rect l="l" t="t" r="r" b="b"/>
              <a:pathLst>
                <a:path w="2613544" h="364360">
                  <a:moveTo>
                    <a:pt x="0" y="0"/>
                  </a:moveTo>
                  <a:lnTo>
                    <a:pt x="2410344" y="0"/>
                  </a:lnTo>
                  <a:lnTo>
                    <a:pt x="2613544" y="182180"/>
                  </a:lnTo>
                  <a:lnTo>
                    <a:pt x="2410344" y="364360"/>
                  </a:lnTo>
                  <a:lnTo>
                    <a:pt x="0" y="364360"/>
                  </a:lnTo>
                  <a:lnTo>
                    <a:pt x="203200" y="182180"/>
                  </a:lnTo>
                  <a:lnTo>
                    <a:pt x="0" y="0"/>
                  </a:lnTo>
                  <a:close/>
                </a:path>
              </a:pathLst>
            </a:custGeom>
            <a:solidFill>
              <a:srgbClr val="FF914D"/>
            </a:solidFill>
          </p:spPr>
        </p:sp>
        <p:sp>
          <p:nvSpPr>
            <p:cNvPr id="4" name="TextBox 4"/>
            <p:cNvSpPr txBox="1"/>
            <p:nvPr/>
          </p:nvSpPr>
          <p:spPr>
            <a:xfrm>
              <a:off x="177800" y="66675"/>
              <a:ext cx="2359544" cy="297685"/>
            </a:xfrm>
            <a:prstGeom prst="rect">
              <a:avLst/>
            </a:prstGeom>
          </p:spPr>
          <p:txBody>
            <a:bodyPr lIns="50800" tIns="50800" rIns="50800" bIns="50800" rtlCol="0" anchor="ctr"/>
            <a:lstStyle/>
            <a:p>
              <a:pPr algn="ctr">
                <a:lnSpc>
                  <a:spcPts val="545"/>
                </a:lnSpc>
              </a:pPr>
              <a:endParaRPr/>
            </a:p>
          </p:txBody>
        </p:sp>
      </p:grpSp>
      <p:grpSp>
        <p:nvGrpSpPr>
          <p:cNvPr id="5" name="Group 5"/>
          <p:cNvGrpSpPr/>
          <p:nvPr/>
        </p:nvGrpSpPr>
        <p:grpSpPr>
          <a:xfrm>
            <a:off x="0" y="14069"/>
            <a:ext cx="552816" cy="552816"/>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blipFill>
              <a:blip r:embed="rId2"/>
              <a:stretch>
                <a:fillRect/>
              </a:stretch>
            </a:blipFill>
          </p:spPr>
        </p:sp>
      </p:grpSp>
      <p:sp>
        <p:nvSpPr>
          <p:cNvPr id="7" name="Freeform 7"/>
          <p:cNvSpPr/>
          <p:nvPr/>
        </p:nvSpPr>
        <p:spPr>
          <a:xfrm>
            <a:off x="665992" y="693368"/>
            <a:ext cx="6217920" cy="450205"/>
          </a:xfrm>
          <a:custGeom>
            <a:avLst/>
            <a:gdLst/>
            <a:ahLst/>
            <a:cxnLst/>
            <a:rect l="l" t="t" r="r" b="b"/>
            <a:pathLst>
              <a:path w="6217920" h="450205">
                <a:moveTo>
                  <a:pt x="0" y="0"/>
                </a:moveTo>
                <a:lnTo>
                  <a:pt x="6217920" y="0"/>
                </a:lnTo>
                <a:lnTo>
                  <a:pt x="6217920" y="450204"/>
                </a:lnTo>
                <a:lnTo>
                  <a:pt x="0" y="450204"/>
                </a:lnTo>
                <a:lnTo>
                  <a:pt x="0" y="0"/>
                </a:lnTo>
                <a:close/>
              </a:path>
            </a:pathLst>
          </a:custGeom>
          <a:blipFill>
            <a:blip r:embed="rId3"/>
            <a:stretch>
              <a:fillRect/>
            </a:stretch>
          </a:blipFill>
        </p:spPr>
      </p:sp>
      <p:sp>
        <p:nvSpPr>
          <p:cNvPr id="8" name="Freeform 8"/>
          <p:cNvSpPr/>
          <p:nvPr/>
        </p:nvSpPr>
        <p:spPr>
          <a:xfrm>
            <a:off x="1640921" y="1200723"/>
            <a:ext cx="3937862" cy="3828477"/>
          </a:xfrm>
          <a:custGeom>
            <a:avLst/>
            <a:gdLst/>
            <a:ahLst/>
            <a:cxnLst/>
            <a:rect l="l" t="t" r="r" b="b"/>
            <a:pathLst>
              <a:path w="3937862" h="3828477">
                <a:moveTo>
                  <a:pt x="0" y="0"/>
                </a:moveTo>
                <a:lnTo>
                  <a:pt x="3937862" y="0"/>
                </a:lnTo>
                <a:lnTo>
                  <a:pt x="3937862" y="3828477"/>
                </a:lnTo>
                <a:lnTo>
                  <a:pt x="0" y="3828477"/>
                </a:lnTo>
                <a:lnTo>
                  <a:pt x="0" y="0"/>
                </a:lnTo>
                <a:close/>
              </a:path>
            </a:pathLst>
          </a:custGeom>
          <a:blipFill>
            <a:blip r:embed="rId4"/>
            <a:stretch>
              <a:fillRect/>
            </a:stretch>
          </a:blipFill>
          <a:ln w="9525" cap="sq">
            <a:solidFill>
              <a:srgbClr val="000000"/>
            </a:solidFill>
            <a:prstDash val="solid"/>
            <a:miter/>
          </a:ln>
        </p:spPr>
      </p:sp>
      <p:sp>
        <p:nvSpPr>
          <p:cNvPr id="9" name="Freeform 9"/>
          <p:cNvSpPr/>
          <p:nvPr/>
        </p:nvSpPr>
        <p:spPr>
          <a:xfrm>
            <a:off x="909122" y="5567877"/>
            <a:ext cx="6364374" cy="4186377"/>
          </a:xfrm>
          <a:custGeom>
            <a:avLst/>
            <a:gdLst/>
            <a:ahLst/>
            <a:cxnLst/>
            <a:rect l="l" t="t" r="r" b="b"/>
            <a:pathLst>
              <a:path w="6364374" h="4186377">
                <a:moveTo>
                  <a:pt x="0" y="0"/>
                </a:moveTo>
                <a:lnTo>
                  <a:pt x="6364375" y="0"/>
                </a:lnTo>
                <a:lnTo>
                  <a:pt x="6364375" y="4186377"/>
                </a:lnTo>
                <a:lnTo>
                  <a:pt x="0" y="4186377"/>
                </a:lnTo>
                <a:lnTo>
                  <a:pt x="0" y="0"/>
                </a:lnTo>
                <a:close/>
              </a:path>
            </a:pathLst>
          </a:custGeom>
          <a:blipFill>
            <a:blip r:embed="rId5"/>
            <a:stretch>
              <a:fillRect l="-1496"/>
            </a:stretch>
          </a:blipFill>
          <a:ln w="9525" cap="sq">
            <a:solidFill>
              <a:srgbClr val="000000"/>
            </a:solidFill>
            <a:prstDash val="solid"/>
            <a:miter/>
          </a:ln>
        </p:spPr>
      </p:sp>
      <p:sp>
        <p:nvSpPr>
          <p:cNvPr id="10" name="TextBox 10"/>
          <p:cNvSpPr txBox="1"/>
          <p:nvPr/>
        </p:nvSpPr>
        <p:spPr>
          <a:xfrm>
            <a:off x="2286000" y="302457"/>
            <a:ext cx="2286000" cy="249427"/>
          </a:xfrm>
          <a:prstGeom prst="rect">
            <a:avLst/>
          </a:prstGeom>
        </p:spPr>
        <p:txBody>
          <a:bodyPr wrap="square" lIns="0" tIns="0" rIns="0" bIns="0" rtlCol="0" anchor="t">
            <a:spAutoFit/>
          </a:bodyPr>
          <a:lstStyle/>
          <a:p>
            <a:pPr algn="ctr">
              <a:lnSpc>
                <a:spcPts val="2099"/>
              </a:lnSpc>
              <a:spcBef>
                <a:spcPct val="0"/>
              </a:spcBef>
            </a:pPr>
            <a:r>
              <a:rPr lang="en-US" sz="1499" spc="-13" dirty="0">
                <a:solidFill>
                  <a:srgbClr val="571727"/>
                </a:solidFill>
                <a:latin typeface="Montserrat Bold"/>
                <a:ea typeface="Montserrat Bold"/>
                <a:cs typeface="Montserrat Bold"/>
                <a:sym typeface="Montserrat Bold"/>
              </a:rPr>
              <a:t>Analysis Insights</a:t>
            </a:r>
          </a:p>
        </p:txBody>
      </p:sp>
      <p:sp>
        <p:nvSpPr>
          <p:cNvPr id="11" name="TextBox 11"/>
          <p:cNvSpPr txBox="1"/>
          <p:nvPr/>
        </p:nvSpPr>
        <p:spPr>
          <a:xfrm>
            <a:off x="276408" y="5143500"/>
            <a:ext cx="6997089" cy="348177"/>
          </a:xfrm>
          <a:prstGeom prst="rect">
            <a:avLst/>
          </a:prstGeom>
        </p:spPr>
        <p:txBody>
          <a:bodyPr lIns="0" tIns="0" rIns="0" bIns="0" rtlCol="0" anchor="t">
            <a:spAutoFit/>
          </a:bodyPr>
          <a:lstStyle/>
          <a:p>
            <a:pPr algn="ctr">
              <a:lnSpc>
                <a:spcPts val="2859"/>
              </a:lnSpc>
              <a:spcBef>
                <a:spcPct val="0"/>
              </a:spcBef>
            </a:pPr>
            <a:r>
              <a:rPr lang="en-US" sz="2042" spc="-18">
                <a:solidFill>
                  <a:srgbClr val="000000"/>
                </a:solidFill>
                <a:latin typeface="Montserrat Bold"/>
                <a:ea typeface="Montserrat Bold"/>
                <a:cs typeface="Montserrat Bold"/>
                <a:sym typeface="Montserrat Bold"/>
              </a:rPr>
              <a:t>Sum of Revenue Realized Per Property Name</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323062" y="270062"/>
            <a:ext cx="2544902" cy="354791"/>
            <a:chOff x="0" y="0"/>
            <a:chExt cx="2613544" cy="364360"/>
          </a:xfrm>
        </p:grpSpPr>
        <p:sp>
          <p:nvSpPr>
            <p:cNvPr id="3" name="Freeform 3"/>
            <p:cNvSpPr/>
            <p:nvPr/>
          </p:nvSpPr>
          <p:spPr>
            <a:xfrm>
              <a:off x="0" y="0"/>
              <a:ext cx="2613544" cy="364360"/>
            </a:xfrm>
            <a:custGeom>
              <a:avLst/>
              <a:gdLst/>
              <a:ahLst/>
              <a:cxnLst/>
              <a:rect l="l" t="t" r="r" b="b"/>
              <a:pathLst>
                <a:path w="2613544" h="364360">
                  <a:moveTo>
                    <a:pt x="0" y="0"/>
                  </a:moveTo>
                  <a:lnTo>
                    <a:pt x="2410344" y="0"/>
                  </a:lnTo>
                  <a:lnTo>
                    <a:pt x="2613544" y="182180"/>
                  </a:lnTo>
                  <a:lnTo>
                    <a:pt x="2410344" y="364360"/>
                  </a:lnTo>
                  <a:lnTo>
                    <a:pt x="0" y="364360"/>
                  </a:lnTo>
                  <a:lnTo>
                    <a:pt x="203200" y="182180"/>
                  </a:lnTo>
                  <a:lnTo>
                    <a:pt x="0" y="0"/>
                  </a:lnTo>
                  <a:close/>
                </a:path>
              </a:pathLst>
            </a:custGeom>
            <a:solidFill>
              <a:srgbClr val="FF914D"/>
            </a:solidFill>
          </p:spPr>
        </p:sp>
        <p:sp>
          <p:nvSpPr>
            <p:cNvPr id="4" name="TextBox 4"/>
            <p:cNvSpPr txBox="1"/>
            <p:nvPr/>
          </p:nvSpPr>
          <p:spPr>
            <a:xfrm>
              <a:off x="177800" y="66675"/>
              <a:ext cx="2359544" cy="297685"/>
            </a:xfrm>
            <a:prstGeom prst="rect">
              <a:avLst/>
            </a:prstGeom>
          </p:spPr>
          <p:txBody>
            <a:bodyPr lIns="50800" tIns="50800" rIns="50800" bIns="50800" rtlCol="0" anchor="ctr"/>
            <a:lstStyle/>
            <a:p>
              <a:pPr algn="ctr">
                <a:lnSpc>
                  <a:spcPts val="545"/>
                </a:lnSpc>
              </a:pPr>
              <a:endParaRPr/>
            </a:p>
          </p:txBody>
        </p:sp>
      </p:grpSp>
      <p:grpSp>
        <p:nvGrpSpPr>
          <p:cNvPr id="5" name="Group 5"/>
          <p:cNvGrpSpPr/>
          <p:nvPr/>
        </p:nvGrpSpPr>
        <p:grpSpPr>
          <a:xfrm>
            <a:off x="0" y="14069"/>
            <a:ext cx="552816" cy="552816"/>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blipFill>
              <a:blip r:embed="rId2"/>
              <a:stretch>
                <a:fillRect/>
              </a:stretch>
            </a:blipFill>
          </p:spPr>
        </p:sp>
      </p:grpSp>
      <p:sp>
        <p:nvSpPr>
          <p:cNvPr id="7" name="Freeform 7"/>
          <p:cNvSpPr/>
          <p:nvPr/>
        </p:nvSpPr>
        <p:spPr>
          <a:xfrm>
            <a:off x="374903" y="1113616"/>
            <a:ext cx="6620257" cy="486809"/>
          </a:xfrm>
          <a:custGeom>
            <a:avLst/>
            <a:gdLst/>
            <a:ahLst/>
            <a:cxnLst/>
            <a:rect l="l" t="t" r="r" b="b"/>
            <a:pathLst>
              <a:path w="6620257" h="486809">
                <a:moveTo>
                  <a:pt x="0" y="0"/>
                </a:moveTo>
                <a:lnTo>
                  <a:pt x="6620257" y="0"/>
                </a:lnTo>
                <a:lnTo>
                  <a:pt x="6620257" y="486808"/>
                </a:lnTo>
                <a:lnTo>
                  <a:pt x="0" y="486808"/>
                </a:lnTo>
                <a:lnTo>
                  <a:pt x="0" y="0"/>
                </a:lnTo>
                <a:close/>
              </a:path>
            </a:pathLst>
          </a:custGeom>
          <a:blipFill>
            <a:blip r:embed="rId3"/>
            <a:stretch>
              <a:fillRect l="-16645" t="-11739" r="-15972"/>
            </a:stretch>
          </a:blipFill>
        </p:spPr>
      </p:sp>
      <p:sp>
        <p:nvSpPr>
          <p:cNvPr id="8" name="Freeform 8"/>
          <p:cNvSpPr/>
          <p:nvPr/>
        </p:nvSpPr>
        <p:spPr>
          <a:xfrm>
            <a:off x="3595515" y="1665349"/>
            <a:ext cx="4100686" cy="3038896"/>
          </a:xfrm>
          <a:custGeom>
            <a:avLst/>
            <a:gdLst/>
            <a:ahLst/>
            <a:cxnLst/>
            <a:rect l="l" t="t" r="r" b="b"/>
            <a:pathLst>
              <a:path w="4354701" h="3200447">
                <a:moveTo>
                  <a:pt x="0" y="0"/>
                </a:moveTo>
                <a:lnTo>
                  <a:pt x="4354700" y="0"/>
                </a:lnTo>
                <a:lnTo>
                  <a:pt x="4354700" y="3200447"/>
                </a:lnTo>
                <a:lnTo>
                  <a:pt x="0" y="3200447"/>
                </a:lnTo>
                <a:lnTo>
                  <a:pt x="0" y="0"/>
                </a:lnTo>
                <a:close/>
              </a:path>
            </a:pathLst>
          </a:custGeom>
          <a:blipFill>
            <a:blip r:embed="rId4"/>
            <a:stretch>
              <a:fillRect l="-3763" t="-1329" b="-1329"/>
            </a:stretch>
          </a:blipFill>
        </p:spPr>
      </p:sp>
      <p:sp>
        <p:nvSpPr>
          <p:cNvPr id="9" name="Freeform 9"/>
          <p:cNvSpPr/>
          <p:nvPr/>
        </p:nvSpPr>
        <p:spPr>
          <a:xfrm>
            <a:off x="0" y="1628999"/>
            <a:ext cx="3662750" cy="2679578"/>
          </a:xfrm>
          <a:custGeom>
            <a:avLst/>
            <a:gdLst/>
            <a:ahLst/>
            <a:cxnLst/>
            <a:rect l="l" t="t" r="r" b="b"/>
            <a:pathLst>
              <a:path w="3662750" h="2679578">
                <a:moveTo>
                  <a:pt x="0" y="0"/>
                </a:moveTo>
                <a:lnTo>
                  <a:pt x="3662750" y="0"/>
                </a:lnTo>
                <a:lnTo>
                  <a:pt x="3662750" y="2679578"/>
                </a:lnTo>
                <a:lnTo>
                  <a:pt x="0" y="2679578"/>
                </a:lnTo>
                <a:lnTo>
                  <a:pt x="0" y="0"/>
                </a:lnTo>
                <a:close/>
              </a:path>
            </a:pathLst>
          </a:custGeom>
          <a:blipFill>
            <a:blip r:embed="rId5"/>
            <a:stretch>
              <a:fillRect l="-1941" r="-6422"/>
            </a:stretch>
          </a:blipFill>
        </p:spPr>
      </p:sp>
      <p:sp>
        <p:nvSpPr>
          <p:cNvPr id="10" name="TextBox 10"/>
          <p:cNvSpPr txBox="1"/>
          <p:nvPr/>
        </p:nvSpPr>
        <p:spPr>
          <a:xfrm>
            <a:off x="2819276" y="302457"/>
            <a:ext cx="1828923" cy="247650"/>
          </a:xfrm>
          <a:prstGeom prst="rect">
            <a:avLst/>
          </a:prstGeom>
        </p:spPr>
        <p:txBody>
          <a:bodyPr wrap="square" lIns="0" tIns="0" rIns="0" bIns="0" rtlCol="0" anchor="t">
            <a:spAutoFit/>
          </a:bodyPr>
          <a:lstStyle/>
          <a:p>
            <a:pPr algn="ctr">
              <a:lnSpc>
                <a:spcPts val="2099"/>
              </a:lnSpc>
              <a:spcBef>
                <a:spcPct val="0"/>
              </a:spcBef>
            </a:pPr>
            <a:r>
              <a:rPr lang="en-US" sz="1499" spc="-13" dirty="0">
                <a:solidFill>
                  <a:srgbClr val="571727"/>
                </a:solidFill>
                <a:latin typeface="Montserrat Bold"/>
                <a:ea typeface="Montserrat Bold"/>
                <a:cs typeface="Montserrat Bold"/>
                <a:sym typeface="Montserrat Bold"/>
              </a:rPr>
              <a:t>Analysis Insights</a:t>
            </a:r>
          </a:p>
        </p:txBody>
      </p:sp>
      <p:sp>
        <p:nvSpPr>
          <p:cNvPr id="11" name="TextBox 11"/>
          <p:cNvSpPr txBox="1"/>
          <p:nvPr/>
        </p:nvSpPr>
        <p:spPr>
          <a:xfrm>
            <a:off x="374903" y="739140"/>
            <a:ext cx="6997089" cy="348177"/>
          </a:xfrm>
          <a:prstGeom prst="rect">
            <a:avLst/>
          </a:prstGeom>
        </p:spPr>
        <p:txBody>
          <a:bodyPr lIns="0" tIns="0" rIns="0" bIns="0" rtlCol="0" anchor="t">
            <a:spAutoFit/>
          </a:bodyPr>
          <a:lstStyle/>
          <a:p>
            <a:pPr algn="ctr">
              <a:lnSpc>
                <a:spcPts val="2859"/>
              </a:lnSpc>
              <a:spcBef>
                <a:spcPct val="0"/>
              </a:spcBef>
            </a:pPr>
            <a:r>
              <a:rPr lang="en-US" sz="2042" spc="-18">
                <a:solidFill>
                  <a:srgbClr val="000000"/>
                </a:solidFill>
                <a:latin typeface="Montserrat Bold"/>
                <a:ea typeface="Montserrat Bold"/>
                <a:cs typeface="Montserrat Bold"/>
                <a:sym typeface="Montserrat Bold"/>
              </a:rPr>
              <a:t>Total Percentage of Booking Platforms</a:t>
            </a:r>
          </a:p>
        </p:txBody>
      </p:sp>
      <p:grpSp>
        <p:nvGrpSpPr>
          <p:cNvPr id="12" name="Group 12"/>
          <p:cNvGrpSpPr/>
          <p:nvPr/>
        </p:nvGrpSpPr>
        <p:grpSpPr>
          <a:xfrm>
            <a:off x="1986673" y="4526849"/>
            <a:ext cx="2544902" cy="354791"/>
            <a:chOff x="0" y="0"/>
            <a:chExt cx="2613544" cy="364360"/>
          </a:xfrm>
        </p:grpSpPr>
        <p:sp>
          <p:nvSpPr>
            <p:cNvPr id="13" name="Freeform 13"/>
            <p:cNvSpPr/>
            <p:nvPr/>
          </p:nvSpPr>
          <p:spPr>
            <a:xfrm>
              <a:off x="0" y="0"/>
              <a:ext cx="2613544" cy="364360"/>
            </a:xfrm>
            <a:custGeom>
              <a:avLst/>
              <a:gdLst/>
              <a:ahLst/>
              <a:cxnLst/>
              <a:rect l="l" t="t" r="r" b="b"/>
              <a:pathLst>
                <a:path w="2613544" h="364360">
                  <a:moveTo>
                    <a:pt x="0" y="0"/>
                  </a:moveTo>
                  <a:lnTo>
                    <a:pt x="2410344" y="0"/>
                  </a:lnTo>
                  <a:lnTo>
                    <a:pt x="2613544" y="182180"/>
                  </a:lnTo>
                  <a:lnTo>
                    <a:pt x="2410344" y="364360"/>
                  </a:lnTo>
                  <a:lnTo>
                    <a:pt x="0" y="364360"/>
                  </a:lnTo>
                  <a:lnTo>
                    <a:pt x="203200" y="182180"/>
                  </a:lnTo>
                  <a:lnTo>
                    <a:pt x="0" y="0"/>
                  </a:lnTo>
                  <a:close/>
                </a:path>
              </a:pathLst>
            </a:custGeom>
            <a:solidFill>
              <a:srgbClr val="FF914D"/>
            </a:solidFill>
          </p:spPr>
        </p:sp>
        <p:sp>
          <p:nvSpPr>
            <p:cNvPr id="14" name="TextBox 14"/>
            <p:cNvSpPr txBox="1"/>
            <p:nvPr/>
          </p:nvSpPr>
          <p:spPr>
            <a:xfrm>
              <a:off x="177800" y="66675"/>
              <a:ext cx="2359544" cy="297685"/>
            </a:xfrm>
            <a:prstGeom prst="rect">
              <a:avLst/>
            </a:prstGeom>
          </p:spPr>
          <p:txBody>
            <a:bodyPr lIns="50800" tIns="50800" rIns="50800" bIns="50800" rtlCol="0" anchor="ctr"/>
            <a:lstStyle/>
            <a:p>
              <a:pPr algn="ctr">
                <a:lnSpc>
                  <a:spcPts val="545"/>
                </a:lnSpc>
              </a:pPr>
              <a:endParaRPr/>
            </a:p>
          </p:txBody>
        </p:sp>
      </p:grpSp>
      <p:sp>
        <p:nvSpPr>
          <p:cNvPr id="15" name="TextBox 15"/>
          <p:cNvSpPr txBox="1"/>
          <p:nvPr/>
        </p:nvSpPr>
        <p:spPr>
          <a:xfrm>
            <a:off x="2414197" y="4566132"/>
            <a:ext cx="1689854" cy="247650"/>
          </a:xfrm>
          <a:prstGeom prst="rect">
            <a:avLst/>
          </a:prstGeom>
        </p:spPr>
        <p:txBody>
          <a:bodyPr lIns="0" tIns="0" rIns="0" bIns="0" rtlCol="0" anchor="t">
            <a:spAutoFit/>
          </a:bodyPr>
          <a:lstStyle/>
          <a:p>
            <a:pPr algn="ctr">
              <a:lnSpc>
                <a:spcPts val="2099"/>
              </a:lnSpc>
              <a:spcBef>
                <a:spcPct val="0"/>
              </a:spcBef>
            </a:pPr>
            <a:r>
              <a:rPr lang="en-US" sz="1499" spc="-13">
                <a:solidFill>
                  <a:srgbClr val="571727"/>
                </a:solidFill>
                <a:latin typeface="Montserrat Bold"/>
                <a:ea typeface="Montserrat Bold"/>
                <a:cs typeface="Montserrat Bold"/>
                <a:sym typeface="Montserrat Bold"/>
              </a:rPr>
              <a:t>New Table Added</a:t>
            </a:r>
          </a:p>
        </p:txBody>
      </p:sp>
      <p:sp>
        <p:nvSpPr>
          <p:cNvPr id="16" name="TextBox 16"/>
          <p:cNvSpPr txBox="1"/>
          <p:nvPr/>
        </p:nvSpPr>
        <p:spPr>
          <a:xfrm>
            <a:off x="629016" y="5010150"/>
            <a:ext cx="5796439" cy="198120"/>
          </a:xfrm>
          <a:prstGeom prst="rect">
            <a:avLst/>
          </a:prstGeom>
        </p:spPr>
        <p:txBody>
          <a:bodyPr lIns="0" tIns="0" rIns="0" bIns="0" rtlCol="0" anchor="t">
            <a:spAutoFit/>
          </a:bodyPr>
          <a:lstStyle/>
          <a:p>
            <a:pPr algn="ctr">
              <a:lnSpc>
                <a:spcPts val="1679"/>
              </a:lnSpc>
              <a:spcBef>
                <a:spcPct val="0"/>
              </a:spcBef>
            </a:pPr>
            <a:r>
              <a:rPr lang="en-US" sz="1200" spc="-10">
                <a:solidFill>
                  <a:srgbClr val="000000"/>
                </a:solidFill>
                <a:latin typeface="Montserrat Bold"/>
                <a:ea typeface="Montserrat Bold"/>
                <a:cs typeface="Montserrat Bold"/>
                <a:sym typeface="Montserrat Bold"/>
              </a:rPr>
              <a:t>We got new data for the month of August , append existing and new table</a:t>
            </a:r>
          </a:p>
        </p:txBody>
      </p:sp>
      <p:sp>
        <p:nvSpPr>
          <p:cNvPr id="17" name="Freeform 17"/>
          <p:cNvSpPr/>
          <p:nvPr/>
        </p:nvSpPr>
        <p:spPr>
          <a:xfrm>
            <a:off x="883922" y="5351145"/>
            <a:ext cx="5286626" cy="2194207"/>
          </a:xfrm>
          <a:custGeom>
            <a:avLst/>
            <a:gdLst/>
            <a:ahLst/>
            <a:cxnLst/>
            <a:rect l="l" t="t" r="r" b="b"/>
            <a:pathLst>
              <a:path w="5286626" h="2194207">
                <a:moveTo>
                  <a:pt x="0" y="0"/>
                </a:moveTo>
                <a:lnTo>
                  <a:pt x="5286626" y="0"/>
                </a:lnTo>
                <a:lnTo>
                  <a:pt x="5286626" y="2194207"/>
                </a:lnTo>
                <a:lnTo>
                  <a:pt x="0" y="2194207"/>
                </a:lnTo>
                <a:lnTo>
                  <a:pt x="0" y="0"/>
                </a:lnTo>
                <a:close/>
              </a:path>
            </a:pathLst>
          </a:custGeom>
          <a:blipFill>
            <a:blip r:embed="rId6"/>
            <a:stretch>
              <a:fillRect/>
            </a:stretch>
          </a:blipFill>
          <a:ln w="9525" cap="sq">
            <a:solidFill>
              <a:srgbClr val="000000"/>
            </a:solidFill>
            <a:prstDash val="solid"/>
            <a:miter/>
          </a:ln>
        </p:spPr>
      </p:sp>
      <p:sp>
        <p:nvSpPr>
          <p:cNvPr id="18" name="Freeform 18"/>
          <p:cNvSpPr/>
          <p:nvPr/>
        </p:nvSpPr>
        <p:spPr>
          <a:xfrm>
            <a:off x="883922" y="7688227"/>
            <a:ext cx="5287529" cy="2017553"/>
          </a:xfrm>
          <a:custGeom>
            <a:avLst/>
            <a:gdLst/>
            <a:ahLst/>
            <a:cxnLst/>
            <a:rect l="l" t="t" r="r" b="b"/>
            <a:pathLst>
              <a:path w="5287529" h="2017553">
                <a:moveTo>
                  <a:pt x="0" y="0"/>
                </a:moveTo>
                <a:lnTo>
                  <a:pt x="5287529" y="0"/>
                </a:lnTo>
                <a:lnTo>
                  <a:pt x="5287529" y="2017553"/>
                </a:lnTo>
                <a:lnTo>
                  <a:pt x="0" y="2017553"/>
                </a:lnTo>
                <a:lnTo>
                  <a:pt x="0" y="0"/>
                </a:lnTo>
                <a:close/>
              </a:path>
            </a:pathLst>
          </a:custGeom>
          <a:blipFill>
            <a:blip r:embed="rId7"/>
            <a:stretch>
              <a:fillRect/>
            </a:stretch>
          </a:blipFill>
          <a:ln w="9525" cap="sq">
            <a:solidFill>
              <a:srgbClr val="000000"/>
            </a:solidFill>
            <a:prstDash val="solid"/>
            <a:miter/>
          </a:ln>
        </p:spPr>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293914" y="3448594"/>
            <a:ext cx="7184571" cy="6609806"/>
          </a:xfrm>
          <a:custGeom>
            <a:avLst/>
            <a:gdLst/>
            <a:ahLst/>
            <a:cxnLst/>
            <a:rect l="l" t="t" r="r" b="b"/>
            <a:pathLst>
              <a:path w="7184571" h="6609806">
                <a:moveTo>
                  <a:pt x="7184572" y="6609806"/>
                </a:moveTo>
                <a:lnTo>
                  <a:pt x="0" y="6609806"/>
                </a:lnTo>
                <a:lnTo>
                  <a:pt x="0" y="0"/>
                </a:lnTo>
                <a:lnTo>
                  <a:pt x="7184572" y="0"/>
                </a:lnTo>
                <a:lnTo>
                  <a:pt x="7184572" y="6609806"/>
                </a:lnTo>
                <a:close/>
              </a:path>
            </a:pathLst>
          </a:custGeom>
          <a:blipFill>
            <a:blip r:embed="rId2"/>
            <a:stretch>
              <a:fillRect/>
            </a:stretch>
          </a:blipFill>
        </p:spPr>
      </p:sp>
      <p:sp>
        <p:nvSpPr>
          <p:cNvPr id="3" name="Freeform 3"/>
          <p:cNvSpPr/>
          <p:nvPr/>
        </p:nvSpPr>
        <p:spPr>
          <a:xfrm>
            <a:off x="4940309" y="718457"/>
            <a:ext cx="1819720" cy="367253"/>
          </a:xfrm>
          <a:custGeom>
            <a:avLst/>
            <a:gdLst/>
            <a:ahLst/>
            <a:cxnLst/>
            <a:rect l="l" t="t" r="r" b="b"/>
            <a:pathLst>
              <a:path w="1819720" h="367253">
                <a:moveTo>
                  <a:pt x="0" y="0"/>
                </a:moveTo>
                <a:lnTo>
                  <a:pt x="1819720" y="0"/>
                </a:lnTo>
                <a:lnTo>
                  <a:pt x="1819720" y="367253"/>
                </a:lnTo>
                <a:lnTo>
                  <a:pt x="0" y="3672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TextBox 4"/>
          <p:cNvSpPr txBox="1"/>
          <p:nvPr/>
        </p:nvSpPr>
        <p:spPr>
          <a:xfrm>
            <a:off x="936171" y="1389650"/>
            <a:ext cx="5747657" cy="944908"/>
          </a:xfrm>
          <a:prstGeom prst="rect">
            <a:avLst/>
          </a:prstGeom>
        </p:spPr>
        <p:txBody>
          <a:bodyPr lIns="0" tIns="0" rIns="0" bIns="0" rtlCol="0" anchor="t">
            <a:spAutoFit/>
          </a:bodyPr>
          <a:lstStyle/>
          <a:p>
            <a:pPr algn="l">
              <a:lnSpc>
                <a:spcPts val="7264"/>
              </a:lnSpc>
            </a:pPr>
            <a:r>
              <a:rPr lang="en-US" sz="6544">
                <a:solidFill>
                  <a:srgbClr val="42567B"/>
                </a:solidFill>
                <a:latin typeface="Halimum"/>
                <a:ea typeface="Halimum"/>
                <a:cs typeface="Halimum"/>
                <a:sym typeface="Halimum"/>
              </a:rPr>
              <a:t>Thank You</a:t>
            </a:r>
          </a:p>
        </p:txBody>
      </p:sp>
      <p:sp>
        <p:nvSpPr>
          <p:cNvPr id="5" name="TextBox 5"/>
          <p:cNvSpPr txBox="1"/>
          <p:nvPr/>
        </p:nvSpPr>
        <p:spPr>
          <a:xfrm>
            <a:off x="936171" y="2315508"/>
            <a:ext cx="5671473" cy="4041465"/>
          </a:xfrm>
          <a:prstGeom prst="rect">
            <a:avLst/>
          </a:prstGeom>
        </p:spPr>
        <p:txBody>
          <a:bodyPr lIns="0" tIns="0" rIns="0" bIns="0" rtlCol="0" anchor="t">
            <a:spAutoFit/>
          </a:bodyPr>
          <a:lstStyle/>
          <a:p>
            <a:pPr algn="l">
              <a:lnSpc>
                <a:spcPts val="2613"/>
              </a:lnSpc>
            </a:pPr>
            <a:r>
              <a:rPr lang="en-US" sz="2074">
                <a:solidFill>
                  <a:srgbClr val="42567B"/>
                </a:solidFill>
                <a:latin typeface="Belleza"/>
                <a:ea typeface="Belleza"/>
                <a:cs typeface="Belleza"/>
                <a:sym typeface="Belleza"/>
              </a:rPr>
              <a:t>I wanted to take a moment to thank you for taking the time to review my PowerPoint presentation. I sincerely appreciate your valuable feedback and insights.</a:t>
            </a:r>
          </a:p>
          <a:p>
            <a:pPr algn="l">
              <a:lnSpc>
                <a:spcPts val="2739"/>
              </a:lnSpc>
            </a:pPr>
            <a:endParaRPr lang="en-US" sz="2074">
              <a:solidFill>
                <a:srgbClr val="42567B"/>
              </a:solidFill>
              <a:latin typeface="Belleza"/>
              <a:ea typeface="Belleza"/>
              <a:cs typeface="Belleza"/>
              <a:sym typeface="Belleza"/>
            </a:endParaRPr>
          </a:p>
          <a:p>
            <a:pPr algn="l">
              <a:lnSpc>
                <a:spcPts val="2739"/>
              </a:lnSpc>
            </a:pPr>
            <a:r>
              <a:rPr lang="en-US" sz="2174">
                <a:solidFill>
                  <a:srgbClr val="42567B"/>
                </a:solidFill>
                <a:latin typeface="Belleza"/>
                <a:ea typeface="Belleza"/>
                <a:cs typeface="Belleza"/>
                <a:sym typeface="Belleza"/>
              </a:rPr>
              <a:t>Your support and input are incredibly helpful, and I am grateful for your guidance.</a:t>
            </a:r>
          </a:p>
          <a:p>
            <a:pPr algn="l">
              <a:lnSpc>
                <a:spcPts val="2739"/>
              </a:lnSpc>
            </a:pPr>
            <a:r>
              <a:rPr lang="en-US" sz="2174">
                <a:solidFill>
                  <a:srgbClr val="42567B"/>
                </a:solidFill>
                <a:latin typeface="Belleza"/>
                <a:ea typeface="Belleza"/>
                <a:cs typeface="Belleza"/>
                <a:sym typeface="Belleza"/>
              </a:rPr>
              <a:t>Thank you once again for your time and consideration.</a:t>
            </a:r>
          </a:p>
          <a:p>
            <a:pPr algn="l">
              <a:lnSpc>
                <a:spcPts val="2739"/>
              </a:lnSpc>
            </a:pPr>
            <a:r>
              <a:rPr lang="en-US" sz="2174">
                <a:solidFill>
                  <a:srgbClr val="42567B"/>
                </a:solidFill>
                <a:latin typeface="Belleza"/>
                <a:ea typeface="Belleza"/>
                <a:cs typeface="Belleza"/>
                <a:sym typeface="Belleza"/>
              </a:rPr>
              <a:t>Best regards,</a:t>
            </a:r>
          </a:p>
          <a:p>
            <a:pPr algn="l">
              <a:lnSpc>
                <a:spcPts val="2739"/>
              </a:lnSpc>
            </a:pPr>
            <a:r>
              <a:rPr lang="en-US" sz="2174">
                <a:solidFill>
                  <a:srgbClr val="42567B"/>
                </a:solidFill>
                <a:latin typeface="Belleza"/>
                <a:ea typeface="Belleza"/>
                <a:cs typeface="Belleza"/>
                <a:sym typeface="Belleza"/>
              </a:rPr>
              <a:t>Gowtam Konge</a:t>
            </a:r>
          </a:p>
          <a:p>
            <a:pPr algn="l">
              <a:lnSpc>
                <a:spcPts val="2739"/>
              </a:lnSpc>
            </a:pPr>
            <a:endParaRPr lang="en-US" sz="2174">
              <a:solidFill>
                <a:srgbClr val="42567B"/>
              </a:solidFill>
              <a:latin typeface="Belleza"/>
              <a:ea typeface="Belleza"/>
              <a:cs typeface="Belleza"/>
              <a:sym typeface="Belleza"/>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4477153" y="192404"/>
            <a:ext cx="2583733" cy="2594222"/>
          </a:xfrm>
          <a:custGeom>
            <a:avLst/>
            <a:gdLst/>
            <a:ahLst/>
            <a:cxnLst/>
            <a:rect l="l" t="t" r="r" b="b"/>
            <a:pathLst>
              <a:path w="2583733" h="2594222">
                <a:moveTo>
                  <a:pt x="0" y="0"/>
                </a:moveTo>
                <a:lnTo>
                  <a:pt x="2583733" y="0"/>
                </a:lnTo>
                <a:lnTo>
                  <a:pt x="2583733" y="2594222"/>
                </a:lnTo>
                <a:lnTo>
                  <a:pt x="0" y="2594222"/>
                </a:lnTo>
                <a:lnTo>
                  <a:pt x="0" y="0"/>
                </a:lnTo>
                <a:close/>
              </a:path>
            </a:pathLst>
          </a:custGeom>
          <a:blipFill>
            <a:blip r:embed="rId2"/>
            <a:stretch>
              <a:fillRect b="-878"/>
            </a:stretch>
          </a:blipFill>
          <a:ln w="9525" cap="sq">
            <a:solidFill>
              <a:srgbClr val="000000"/>
            </a:solidFill>
            <a:prstDash val="solid"/>
            <a:miter/>
          </a:ln>
        </p:spPr>
      </p:sp>
      <p:sp>
        <p:nvSpPr>
          <p:cNvPr id="3" name="Freeform 3"/>
          <p:cNvSpPr/>
          <p:nvPr/>
        </p:nvSpPr>
        <p:spPr>
          <a:xfrm>
            <a:off x="415709" y="4175133"/>
            <a:ext cx="2415978" cy="1807177"/>
          </a:xfrm>
          <a:custGeom>
            <a:avLst/>
            <a:gdLst/>
            <a:ahLst/>
            <a:cxnLst/>
            <a:rect l="l" t="t" r="r" b="b"/>
            <a:pathLst>
              <a:path w="2415978" h="1807177">
                <a:moveTo>
                  <a:pt x="0" y="0"/>
                </a:moveTo>
                <a:lnTo>
                  <a:pt x="2415978" y="0"/>
                </a:lnTo>
                <a:lnTo>
                  <a:pt x="2415978" y="1807177"/>
                </a:lnTo>
                <a:lnTo>
                  <a:pt x="0" y="1807177"/>
                </a:lnTo>
                <a:lnTo>
                  <a:pt x="0" y="0"/>
                </a:lnTo>
                <a:close/>
              </a:path>
            </a:pathLst>
          </a:custGeom>
          <a:blipFill>
            <a:blip r:embed="rId3"/>
            <a:stretch>
              <a:fillRect/>
            </a:stretch>
          </a:blipFill>
          <a:ln w="9525" cap="sq">
            <a:solidFill>
              <a:srgbClr val="000000"/>
            </a:solidFill>
            <a:prstDash val="solid"/>
            <a:miter/>
          </a:ln>
        </p:spPr>
      </p:sp>
      <p:sp>
        <p:nvSpPr>
          <p:cNvPr id="4" name="Freeform 4"/>
          <p:cNvSpPr/>
          <p:nvPr/>
        </p:nvSpPr>
        <p:spPr>
          <a:xfrm>
            <a:off x="3458152" y="4175133"/>
            <a:ext cx="2903227" cy="1807177"/>
          </a:xfrm>
          <a:custGeom>
            <a:avLst/>
            <a:gdLst/>
            <a:ahLst/>
            <a:cxnLst/>
            <a:rect l="l" t="t" r="r" b="b"/>
            <a:pathLst>
              <a:path w="2903227" h="1807177">
                <a:moveTo>
                  <a:pt x="0" y="0"/>
                </a:moveTo>
                <a:lnTo>
                  <a:pt x="2903227" y="0"/>
                </a:lnTo>
                <a:lnTo>
                  <a:pt x="2903227" y="1807177"/>
                </a:lnTo>
                <a:lnTo>
                  <a:pt x="0" y="1807177"/>
                </a:lnTo>
                <a:lnTo>
                  <a:pt x="0" y="0"/>
                </a:lnTo>
                <a:close/>
              </a:path>
            </a:pathLst>
          </a:custGeom>
          <a:blipFill>
            <a:blip r:embed="rId4"/>
            <a:stretch>
              <a:fillRect/>
            </a:stretch>
          </a:blipFill>
          <a:ln w="9525" cap="sq">
            <a:solidFill>
              <a:srgbClr val="000000"/>
            </a:solidFill>
            <a:prstDash val="solid"/>
            <a:miter/>
          </a:ln>
        </p:spPr>
      </p:sp>
      <p:sp>
        <p:nvSpPr>
          <p:cNvPr id="5" name="Freeform 5"/>
          <p:cNvSpPr/>
          <p:nvPr/>
        </p:nvSpPr>
        <p:spPr>
          <a:xfrm>
            <a:off x="356096" y="6234467"/>
            <a:ext cx="1760718" cy="1912275"/>
          </a:xfrm>
          <a:custGeom>
            <a:avLst/>
            <a:gdLst/>
            <a:ahLst/>
            <a:cxnLst/>
            <a:rect l="l" t="t" r="r" b="b"/>
            <a:pathLst>
              <a:path w="1760718" h="1912275">
                <a:moveTo>
                  <a:pt x="0" y="0"/>
                </a:moveTo>
                <a:lnTo>
                  <a:pt x="1760718" y="0"/>
                </a:lnTo>
                <a:lnTo>
                  <a:pt x="1760718" y="1912274"/>
                </a:lnTo>
                <a:lnTo>
                  <a:pt x="0" y="1912274"/>
                </a:lnTo>
                <a:lnTo>
                  <a:pt x="0" y="0"/>
                </a:lnTo>
                <a:close/>
              </a:path>
            </a:pathLst>
          </a:custGeom>
          <a:blipFill>
            <a:blip r:embed="rId5"/>
            <a:stretch>
              <a:fillRect r="-6266"/>
            </a:stretch>
          </a:blipFill>
          <a:ln w="9525" cap="sq">
            <a:solidFill>
              <a:srgbClr val="000000"/>
            </a:solidFill>
            <a:prstDash val="solid"/>
            <a:miter/>
          </a:ln>
        </p:spPr>
      </p:sp>
      <p:sp>
        <p:nvSpPr>
          <p:cNvPr id="6" name="Freeform 6"/>
          <p:cNvSpPr/>
          <p:nvPr/>
        </p:nvSpPr>
        <p:spPr>
          <a:xfrm>
            <a:off x="2503394" y="6234467"/>
            <a:ext cx="4633845" cy="1912275"/>
          </a:xfrm>
          <a:custGeom>
            <a:avLst/>
            <a:gdLst/>
            <a:ahLst/>
            <a:cxnLst/>
            <a:rect l="l" t="t" r="r" b="b"/>
            <a:pathLst>
              <a:path w="4633845" h="1912275">
                <a:moveTo>
                  <a:pt x="0" y="0"/>
                </a:moveTo>
                <a:lnTo>
                  <a:pt x="4633845" y="0"/>
                </a:lnTo>
                <a:lnTo>
                  <a:pt x="4633845" y="1912274"/>
                </a:lnTo>
                <a:lnTo>
                  <a:pt x="0" y="1912274"/>
                </a:lnTo>
                <a:lnTo>
                  <a:pt x="0" y="0"/>
                </a:lnTo>
                <a:close/>
              </a:path>
            </a:pathLst>
          </a:custGeom>
          <a:blipFill>
            <a:blip r:embed="rId6"/>
            <a:stretch>
              <a:fillRect t="-187" b="-187"/>
            </a:stretch>
          </a:blipFill>
          <a:ln w="9525" cap="sq">
            <a:solidFill>
              <a:srgbClr val="000000"/>
            </a:solidFill>
            <a:prstDash val="solid"/>
            <a:miter/>
          </a:ln>
        </p:spPr>
      </p:sp>
      <p:sp>
        <p:nvSpPr>
          <p:cNvPr id="7" name="Freeform 7"/>
          <p:cNvSpPr/>
          <p:nvPr/>
        </p:nvSpPr>
        <p:spPr>
          <a:xfrm>
            <a:off x="65406" y="8398898"/>
            <a:ext cx="7642978" cy="1585385"/>
          </a:xfrm>
          <a:custGeom>
            <a:avLst/>
            <a:gdLst/>
            <a:ahLst/>
            <a:cxnLst/>
            <a:rect l="l" t="t" r="r" b="b"/>
            <a:pathLst>
              <a:path w="7642978" h="1585385">
                <a:moveTo>
                  <a:pt x="0" y="0"/>
                </a:moveTo>
                <a:lnTo>
                  <a:pt x="7642978" y="0"/>
                </a:lnTo>
                <a:lnTo>
                  <a:pt x="7642978" y="1585385"/>
                </a:lnTo>
                <a:lnTo>
                  <a:pt x="0" y="1585385"/>
                </a:lnTo>
                <a:lnTo>
                  <a:pt x="0" y="0"/>
                </a:lnTo>
                <a:close/>
              </a:path>
            </a:pathLst>
          </a:custGeom>
          <a:blipFill>
            <a:blip r:embed="rId7"/>
            <a:stretch>
              <a:fillRect/>
            </a:stretch>
          </a:blipFill>
          <a:ln w="9525" cap="sq">
            <a:solidFill>
              <a:srgbClr val="000000"/>
            </a:solidFill>
            <a:prstDash val="solid"/>
            <a:miter/>
          </a:ln>
        </p:spPr>
      </p:sp>
      <p:sp>
        <p:nvSpPr>
          <p:cNvPr id="8" name="Freeform 8"/>
          <p:cNvSpPr/>
          <p:nvPr/>
        </p:nvSpPr>
        <p:spPr>
          <a:xfrm>
            <a:off x="415709" y="3276682"/>
            <a:ext cx="6579451" cy="631168"/>
          </a:xfrm>
          <a:custGeom>
            <a:avLst/>
            <a:gdLst/>
            <a:ahLst/>
            <a:cxnLst/>
            <a:rect l="l" t="t" r="r" b="b"/>
            <a:pathLst>
              <a:path w="6579451" h="631168">
                <a:moveTo>
                  <a:pt x="0" y="0"/>
                </a:moveTo>
                <a:lnTo>
                  <a:pt x="6579451" y="0"/>
                </a:lnTo>
                <a:lnTo>
                  <a:pt x="6579451" y="631168"/>
                </a:lnTo>
                <a:lnTo>
                  <a:pt x="0" y="631168"/>
                </a:lnTo>
                <a:lnTo>
                  <a:pt x="0" y="0"/>
                </a:lnTo>
                <a:close/>
              </a:path>
            </a:pathLst>
          </a:custGeom>
          <a:blipFill>
            <a:blip r:embed="rId8"/>
            <a:stretch>
              <a:fillRect/>
            </a:stretch>
          </a:blipFill>
          <a:ln w="9525" cap="sq">
            <a:solidFill>
              <a:srgbClr val="000000"/>
            </a:solidFill>
            <a:prstDash val="solid"/>
            <a:miter/>
          </a:ln>
        </p:spPr>
      </p:sp>
      <p:grpSp>
        <p:nvGrpSpPr>
          <p:cNvPr id="9" name="Group 9"/>
          <p:cNvGrpSpPr/>
          <p:nvPr/>
        </p:nvGrpSpPr>
        <p:grpSpPr>
          <a:xfrm>
            <a:off x="2351824" y="13334"/>
            <a:ext cx="1729200" cy="339796"/>
            <a:chOff x="0" y="0"/>
            <a:chExt cx="1854208" cy="364360"/>
          </a:xfrm>
        </p:grpSpPr>
        <p:sp>
          <p:nvSpPr>
            <p:cNvPr id="10" name="Freeform 10"/>
            <p:cNvSpPr/>
            <p:nvPr/>
          </p:nvSpPr>
          <p:spPr>
            <a:xfrm>
              <a:off x="0" y="0"/>
              <a:ext cx="1854209" cy="364360"/>
            </a:xfrm>
            <a:custGeom>
              <a:avLst/>
              <a:gdLst/>
              <a:ahLst/>
              <a:cxnLst/>
              <a:rect l="l" t="t" r="r" b="b"/>
              <a:pathLst>
                <a:path w="1854209" h="364360">
                  <a:moveTo>
                    <a:pt x="0" y="0"/>
                  </a:moveTo>
                  <a:lnTo>
                    <a:pt x="1651009" y="0"/>
                  </a:lnTo>
                  <a:lnTo>
                    <a:pt x="1854209" y="182180"/>
                  </a:lnTo>
                  <a:lnTo>
                    <a:pt x="1651009" y="364360"/>
                  </a:lnTo>
                  <a:lnTo>
                    <a:pt x="0" y="364360"/>
                  </a:lnTo>
                  <a:lnTo>
                    <a:pt x="203200" y="182180"/>
                  </a:lnTo>
                  <a:lnTo>
                    <a:pt x="0" y="0"/>
                  </a:lnTo>
                  <a:close/>
                </a:path>
              </a:pathLst>
            </a:custGeom>
            <a:solidFill>
              <a:srgbClr val="FF914D"/>
            </a:solidFill>
          </p:spPr>
        </p:sp>
        <p:sp>
          <p:nvSpPr>
            <p:cNvPr id="11" name="TextBox 11"/>
            <p:cNvSpPr txBox="1"/>
            <p:nvPr/>
          </p:nvSpPr>
          <p:spPr>
            <a:xfrm>
              <a:off x="177800" y="66675"/>
              <a:ext cx="1600208" cy="297685"/>
            </a:xfrm>
            <a:prstGeom prst="rect">
              <a:avLst/>
            </a:prstGeom>
          </p:spPr>
          <p:txBody>
            <a:bodyPr lIns="50800" tIns="50800" rIns="50800" bIns="50800" rtlCol="0" anchor="ctr"/>
            <a:lstStyle/>
            <a:p>
              <a:pPr algn="ctr">
                <a:lnSpc>
                  <a:spcPts val="545"/>
                </a:lnSpc>
              </a:pPr>
              <a:endParaRPr/>
            </a:p>
          </p:txBody>
        </p:sp>
      </p:grpSp>
      <p:grpSp>
        <p:nvGrpSpPr>
          <p:cNvPr id="12" name="Group 12"/>
          <p:cNvGrpSpPr/>
          <p:nvPr/>
        </p:nvGrpSpPr>
        <p:grpSpPr>
          <a:xfrm>
            <a:off x="2063646" y="2861756"/>
            <a:ext cx="2195538" cy="339796"/>
            <a:chOff x="0" y="0"/>
            <a:chExt cx="2354259" cy="364360"/>
          </a:xfrm>
        </p:grpSpPr>
        <p:sp>
          <p:nvSpPr>
            <p:cNvPr id="13" name="Freeform 13"/>
            <p:cNvSpPr/>
            <p:nvPr/>
          </p:nvSpPr>
          <p:spPr>
            <a:xfrm>
              <a:off x="0" y="0"/>
              <a:ext cx="2354259" cy="364360"/>
            </a:xfrm>
            <a:custGeom>
              <a:avLst/>
              <a:gdLst/>
              <a:ahLst/>
              <a:cxnLst/>
              <a:rect l="l" t="t" r="r" b="b"/>
              <a:pathLst>
                <a:path w="2354259" h="364360">
                  <a:moveTo>
                    <a:pt x="0" y="0"/>
                  </a:moveTo>
                  <a:lnTo>
                    <a:pt x="2151059" y="0"/>
                  </a:lnTo>
                  <a:lnTo>
                    <a:pt x="2354259" y="182180"/>
                  </a:lnTo>
                  <a:lnTo>
                    <a:pt x="2151059" y="364360"/>
                  </a:lnTo>
                  <a:lnTo>
                    <a:pt x="0" y="364360"/>
                  </a:lnTo>
                  <a:lnTo>
                    <a:pt x="203200" y="182180"/>
                  </a:lnTo>
                  <a:lnTo>
                    <a:pt x="0" y="0"/>
                  </a:lnTo>
                  <a:close/>
                </a:path>
              </a:pathLst>
            </a:custGeom>
            <a:solidFill>
              <a:srgbClr val="FF914D"/>
            </a:solidFill>
          </p:spPr>
        </p:sp>
        <p:sp>
          <p:nvSpPr>
            <p:cNvPr id="14" name="TextBox 14"/>
            <p:cNvSpPr txBox="1"/>
            <p:nvPr/>
          </p:nvSpPr>
          <p:spPr>
            <a:xfrm>
              <a:off x="177800" y="66675"/>
              <a:ext cx="2100259" cy="297685"/>
            </a:xfrm>
            <a:prstGeom prst="rect">
              <a:avLst/>
            </a:prstGeom>
          </p:spPr>
          <p:txBody>
            <a:bodyPr lIns="50800" tIns="50800" rIns="50800" bIns="50800" rtlCol="0" anchor="ctr"/>
            <a:lstStyle/>
            <a:p>
              <a:pPr algn="ctr">
                <a:lnSpc>
                  <a:spcPts val="545"/>
                </a:lnSpc>
              </a:pPr>
              <a:endParaRPr/>
            </a:p>
          </p:txBody>
        </p:sp>
      </p:grpSp>
      <p:sp>
        <p:nvSpPr>
          <p:cNvPr id="15" name="TextBox 15"/>
          <p:cNvSpPr txBox="1"/>
          <p:nvPr/>
        </p:nvSpPr>
        <p:spPr>
          <a:xfrm>
            <a:off x="2351825" y="2923069"/>
            <a:ext cx="1443374" cy="201530"/>
          </a:xfrm>
          <a:prstGeom prst="rect">
            <a:avLst/>
          </a:prstGeom>
        </p:spPr>
        <p:txBody>
          <a:bodyPr wrap="square" lIns="0" tIns="0" rIns="0" bIns="0" rtlCol="0" anchor="t">
            <a:spAutoFit/>
          </a:bodyPr>
          <a:lstStyle/>
          <a:p>
            <a:pPr algn="ctr">
              <a:lnSpc>
                <a:spcPts val="1679"/>
              </a:lnSpc>
              <a:spcBef>
                <a:spcPct val="0"/>
              </a:spcBef>
            </a:pPr>
            <a:r>
              <a:rPr lang="en-US" sz="1200" spc="-10" dirty="0">
                <a:solidFill>
                  <a:srgbClr val="000000"/>
                </a:solidFill>
                <a:latin typeface="Montserrat Bold"/>
                <a:ea typeface="Montserrat Bold"/>
                <a:cs typeface="Montserrat Bold"/>
                <a:sym typeface="Montserrat Bold"/>
              </a:rPr>
              <a:t>Importing Dataset</a:t>
            </a:r>
          </a:p>
        </p:txBody>
      </p:sp>
      <p:sp>
        <p:nvSpPr>
          <p:cNvPr id="16" name="TextBox 16"/>
          <p:cNvSpPr txBox="1"/>
          <p:nvPr/>
        </p:nvSpPr>
        <p:spPr>
          <a:xfrm>
            <a:off x="401398" y="324555"/>
            <a:ext cx="3736884" cy="2655021"/>
          </a:xfrm>
          <a:prstGeom prst="rect">
            <a:avLst/>
          </a:prstGeom>
        </p:spPr>
        <p:txBody>
          <a:bodyPr lIns="0" tIns="0" rIns="0" bIns="0" rtlCol="0" anchor="t">
            <a:spAutoFit/>
          </a:bodyPr>
          <a:lstStyle/>
          <a:p>
            <a:pPr algn="l">
              <a:lnSpc>
                <a:spcPts val="1439"/>
              </a:lnSpc>
            </a:pPr>
            <a:r>
              <a:rPr lang="en-US" sz="1028" spc="-9" dirty="0">
                <a:solidFill>
                  <a:srgbClr val="000000"/>
                </a:solidFill>
                <a:latin typeface="Lekton Bold"/>
                <a:ea typeface="Lekton Bold"/>
                <a:cs typeface="Lekton Bold"/>
                <a:sym typeface="Lekton Bold"/>
              </a:rPr>
              <a:t>     Data Provided:</a:t>
            </a:r>
          </a:p>
          <a:p>
            <a:pPr algn="l">
              <a:lnSpc>
                <a:spcPts val="1439"/>
              </a:lnSpc>
            </a:pPr>
            <a:endParaRPr lang="en-US" sz="1028" spc="-9" dirty="0">
              <a:solidFill>
                <a:srgbClr val="000000"/>
              </a:solidFill>
              <a:latin typeface="Lekton Bold"/>
              <a:ea typeface="Lekton Bold"/>
              <a:cs typeface="Lekton Bold"/>
              <a:sym typeface="Lekton Bold"/>
            </a:endParaRPr>
          </a:p>
          <a:p>
            <a:pPr marL="221988" lvl="1" indent="-110994" algn="l">
              <a:lnSpc>
                <a:spcPts val="1439"/>
              </a:lnSpc>
              <a:buFont typeface="Arial"/>
              <a:buChar char="•"/>
            </a:pPr>
            <a:r>
              <a:rPr lang="en-US" sz="1028" spc="-9" dirty="0">
                <a:solidFill>
                  <a:srgbClr val="000000"/>
                </a:solidFill>
                <a:latin typeface="Lekton Bold"/>
                <a:ea typeface="Lekton Bold"/>
                <a:cs typeface="Lekton Bold"/>
                <a:sym typeface="Lekton Bold"/>
              </a:rPr>
              <a:t>3 months of booking data from </a:t>
            </a:r>
            <a:r>
              <a:rPr lang="en-US" sz="1028" spc="-9" dirty="0" err="1">
                <a:solidFill>
                  <a:srgbClr val="000000"/>
                </a:solidFill>
                <a:latin typeface="Lekton Bold"/>
                <a:ea typeface="Lekton Bold"/>
                <a:cs typeface="Lekton Bold"/>
                <a:sym typeface="Lekton Bold"/>
              </a:rPr>
              <a:t>AtliQ</a:t>
            </a:r>
            <a:r>
              <a:rPr lang="en-US" sz="1028" spc="-9" dirty="0">
                <a:solidFill>
                  <a:srgbClr val="000000"/>
                </a:solidFill>
                <a:latin typeface="Lekton Bold"/>
                <a:ea typeface="Lekton Bold"/>
                <a:cs typeface="Lekton Bold"/>
                <a:sym typeface="Lekton Bold"/>
              </a:rPr>
              <a:t> Grand, containing around 1.4 lakh (140,000) records.</a:t>
            </a:r>
          </a:p>
          <a:p>
            <a:pPr algn="l">
              <a:lnSpc>
                <a:spcPts val="1439"/>
              </a:lnSpc>
            </a:pPr>
            <a:endParaRPr lang="en-US" sz="1028" spc="-9" dirty="0">
              <a:solidFill>
                <a:srgbClr val="000000"/>
              </a:solidFill>
              <a:latin typeface="Lekton Bold"/>
              <a:ea typeface="Lekton Bold"/>
              <a:cs typeface="Lekton Bold"/>
              <a:sym typeface="Lekton Bold"/>
            </a:endParaRPr>
          </a:p>
          <a:p>
            <a:pPr algn="l">
              <a:lnSpc>
                <a:spcPts val="1439"/>
              </a:lnSpc>
            </a:pPr>
            <a:r>
              <a:rPr lang="en-US" sz="1028" spc="-9" dirty="0">
                <a:solidFill>
                  <a:srgbClr val="000000"/>
                </a:solidFill>
                <a:latin typeface="Lekton Bold"/>
                <a:ea typeface="Lekton Bold"/>
                <a:cs typeface="Lekton Bold"/>
                <a:sym typeface="Lekton Bold"/>
              </a:rPr>
              <a:t>     Dataset Structure:</a:t>
            </a:r>
          </a:p>
          <a:p>
            <a:pPr algn="l">
              <a:lnSpc>
                <a:spcPts val="1439"/>
              </a:lnSpc>
            </a:pPr>
            <a:endParaRPr lang="en-US" sz="1028" spc="-9" dirty="0">
              <a:solidFill>
                <a:srgbClr val="000000"/>
              </a:solidFill>
              <a:latin typeface="Lekton Bold"/>
              <a:ea typeface="Lekton Bold"/>
              <a:cs typeface="Lekton Bold"/>
              <a:sym typeface="Lekton Bold"/>
            </a:endParaRPr>
          </a:p>
          <a:p>
            <a:pPr marL="221988" lvl="1" indent="-110994" algn="l">
              <a:lnSpc>
                <a:spcPts val="1439"/>
              </a:lnSpc>
              <a:buFont typeface="Arial"/>
              <a:buChar char="•"/>
            </a:pPr>
            <a:r>
              <a:rPr lang="en-US" sz="1028" spc="-9" dirty="0">
                <a:solidFill>
                  <a:srgbClr val="000000"/>
                </a:solidFill>
                <a:latin typeface="Lekton Bold"/>
                <a:ea typeface="Lekton Bold"/>
                <a:cs typeface="Lekton Bold"/>
                <a:sym typeface="Lekton Bold"/>
              </a:rPr>
              <a:t>The dataset includes 3 dimension tables and 2 fact tables.</a:t>
            </a:r>
          </a:p>
          <a:p>
            <a:pPr algn="l">
              <a:lnSpc>
                <a:spcPts val="1439"/>
              </a:lnSpc>
            </a:pPr>
            <a:endParaRPr lang="en-US" sz="1028" spc="-9" dirty="0">
              <a:solidFill>
                <a:srgbClr val="000000"/>
              </a:solidFill>
              <a:latin typeface="Lekton Bold"/>
              <a:ea typeface="Lekton Bold"/>
              <a:cs typeface="Lekton Bold"/>
              <a:sym typeface="Lekton Bold"/>
            </a:endParaRPr>
          </a:p>
          <a:p>
            <a:pPr algn="l">
              <a:lnSpc>
                <a:spcPts val="1439"/>
              </a:lnSpc>
            </a:pPr>
            <a:r>
              <a:rPr lang="en-US" sz="1028" spc="-9" dirty="0">
                <a:solidFill>
                  <a:srgbClr val="000000"/>
                </a:solidFill>
                <a:latin typeface="Lekton Bold"/>
                <a:ea typeface="Lekton Bold"/>
                <a:cs typeface="Lekton Bold"/>
                <a:sym typeface="Lekton Bold"/>
              </a:rPr>
              <a:t>     Additional Data:</a:t>
            </a:r>
          </a:p>
          <a:p>
            <a:pPr algn="l">
              <a:lnSpc>
                <a:spcPts val="1439"/>
              </a:lnSpc>
            </a:pPr>
            <a:endParaRPr lang="en-US" sz="1028" spc="-9" dirty="0">
              <a:solidFill>
                <a:srgbClr val="000000"/>
              </a:solidFill>
              <a:latin typeface="Lekton Bold"/>
              <a:ea typeface="Lekton Bold"/>
              <a:cs typeface="Lekton Bold"/>
              <a:sym typeface="Lekton Bold"/>
            </a:endParaRPr>
          </a:p>
          <a:p>
            <a:pPr marL="221988" lvl="1" indent="-110994" algn="l">
              <a:lnSpc>
                <a:spcPts val="1439"/>
              </a:lnSpc>
              <a:buFont typeface="Arial"/>
              <a:buChar char="•"/>
            </a:pPr>
            <a:r>
              <a:rPr lang="en-US" sz="1028" spc="-9" dirty="0">
                <a:solidFill>
                  <a:srgbClr val="000000"/>
                </a:solidFill>
                <a:latin typeface="Lekton Bold"/>
                <a:ea typeface="Lekton Bold"/>
                <a:cs typeface="Lekton Bold"/>
                <a:sym typeface="Lekton Bold"/>
              </a:rPr>
              <a:t>August month data was also provided to be included in the previous data.</a:t>
            </a:r>
          </a:p>
          <a:p>
            <a:pPr algn="l">
              <a:lnSpc>
                <a:spcPts val="1439"/>
              </a:lnSpc>
              <a:spcBef>
                <a:spcPct val="0"/>
              </a:spcBef>
            </a:pPr>
            <a:endParaRPr lang="en-US" sz="1028" spc="-9" dirty="0">
              <a:solidFill>
                <a:srgbClr val="000000"/>
              </a:solidFill>
              <a:latin typeface="Lekton Bold"/>
              <a:ea typeface="Lekton Bold"/>
              <a:cs typeface="Lekton Bold"/>
              <a:sym typeface="Lekton Bold"/>
            </a:endParaRPr>
          </a:p>
        </p:txBody>
      </p:sp>
      <p:grpSp>
        <p:nvGrpSpPr>
          <p:cNvPr id="17" name="Group 17"/>
          <p:cNvGrpSpPr/>
          <p:nvPr/>
        </p:nvGrpSpPr>
        <p:grpSpPr>
          <a:xfrm>
            <a:off x="0" y="13334"/>
            <a:ext cx="552816" cy="552816"/>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blipFill>
              <a:blip r:embed="rId9"/>
              <a:stretch>
                <a:fillRect/>
              </a:stretch>
            </a:blipFill>
          </p:spPr>
        </p:sp>
      </p:grpSp>
      <p:sp>
        <p:nvSpPr>
          <p:cNvPr id="19" name="TextBox 19"/>
          <p:cNvSpPr txBox="1"/>
          <p:nvPr/>
        </p:nvSpPr>
        <p:spPr>
          <a:xfrm>
            <a:off x="2517637" y="74647"/>
            <a:ext cx="1277561" cy="201530"/>
          </a:xfrm>
          <a:prstGeom prst="rect">
            <a:avLst/>
          </a:prstGeom>
        </p:spPr>
        <p:txBody>
          <a:bodyPr wrap="square" lIns="0" tIns="0" rIns="0" bIns="0" rtlCol="0" anchor="t">
            <a:spAutoFit/>
          </a:bodyPr>
          <a:lstStyle/>
          <a:p>
            <a:pPr algn="ctr">
              <a:lnSpc>
                <a:spcPts val="1679"/>
              </a:lnSpc>
              <a:spcBef>
                <a:spcPct val="0"/>
              </a:spcBef>
            </a:pPr>
            <a:r>
              <a:rPr lang="en-US" sz="1200" spc="-10" dirty="0">
                <a:solidFill>
                  <a:srgbClr val="000000"/>
                </a:solidFill>
                <a:latin typeface="Montserrat Bold"/>
                <a:ea typeface="Montserrat Bold"/>
                <a:cs typeface="Montserrat Bold"/>
                <a:sym typeface="Montserrat Bold"/>
              </a:rPr>
              <a:t>About Dataset</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483620" y="532401"/>
            <a:ext cx="5170255" cy="2663847"/>
          </a:xfrm>
          <a:custGeom>
            <a:avLst/>
            <a:gdLst/>
            <a:ahLst/>
            <a:cxnLst/>
            <a:rect l="l" t="t" r="r" b="b"/>
            <a:pathLst>
              <a:path w="5170255" h="2663847">
                <a:moveTo>
                  <a:pt x="0" y="0"/>
                </a:moveTo>
                <a:lnTo>
                  <a:pt x="5170255" y="0"/>
                </a:lnTo>
                <a:lnTo>
                  <a:pt x="5170255" y="2663847"/>
                </a:lnTo>
                <a:lnTo>
                  <a:pt x="0" y="2663847"/>
                </a:lnTo>
                <a:lnTo>
                  <a:pt x="0" y="0"/>
                </a:lnTo>
                <a:close/>
              </a:path>
            </a:pathLst>
          </a:custGeom>
          <a:blipFill>
            <a:blip r:embed="rId2"/>
            <a:stretch>
              <a:fillRect t="-1817" b="-1817"/>
            </a:stretch>
          </a:blipFill>
          <a:ln w="9525" cap="sq">
            <a:solidFill>
              <a:srgbClr val="000000"/>
            </a:solidFill>
            <a:prstDash val="solid"/>
            <a:miter/>
          </a:ln>
        </p:spPr>
      </p:sp>
      <p:sp>
        <p:nvSpPr>
          <p:cNvPr id="3" name="Freeform 3"/>
          <p:cNvSpPr/>
          <p:nvPr/>
        </p:nvSpPr>
        <p:spPr>
          <a:xfrm>
            <a:off x="191090" y="5068401"/>
            <a:ext cx="7239430" cy="2110172"/>
          </a:xfrm>
          <a:custGeom>
            <a:avLst/>
            <a:gdLst/>
            <a:ahLst/>
            <a:cxnLst/>
            <a:rect l="l" t="t" r="r" b="b"/>
            <a:pathLst>
              <a:path w="7239430" h="2110172">
                <a:moveTo>
                  <a:pt x="0" y="0"/>
                </a:moveTo>
                <a:lnTo>
                  <a:pt x="7239431" y="0"/>
                </a:lnTo>
                <a:lnTo>
                  <a:pt x="7239431" y="2110172"/>
                </a:lnTo>
                <a:lnTo>
                  <a:pt x="0" y="2110172"/>
                </a:lnTo>
                <a:lnTo>
                  <a:pt x="0" y="0"/>
                </a:lnTo>
                <a:close/>
              </a:path>
            </a:pathLst>
          </a:custGeom>
          <a:blipFill>
            <a:blip r:embed="rId3"/>
            <a:stretch>
              <a:fillRect/>
            </a:stretch>
          </a:blipFill>
          <a:ln w="9525" cap="sq">
            <a:solidFill>
              <a:srgbClr val="000000"/>
            </a:solidFill>
            <a:prstDash val="solid"/>
            <a:miter/>
          </a:ln>
        </p:spPr>
      </p:sp>
      <p:sp>
        <p:nvSpPr>
          <p:cNvPr id="4" name="Freeform 4"/>
          <p:cNvSpPr/>
          <p:nvPr/>
        </p:nvSpPr>
        <p:spPr>
          <a:xfrm>
            <a:off x="191090" y="8433838"/>
            <a:ext cx="4358757" cy="1046788"/>
          </a:xfrm>
          <a:custGeom>
            <a:avLst/>
            <a:gdLst/>
            <a:ahLst/>
            <a:cxnLst/>
            <a:rect l="l" t="t" r="r" b="b"/>
            <a:pathLst>
              <a:path w="4358757" h="1046788">
                <a:moveTo>
                  <a:pt x="0" y="0"/>
                </a:moveTo>
                <a:lnTo>
                  <a:pt x="4358758" y="0"/>
                </a:lnTo>
                <a:lnTo>
                  <a:pt x="4358758" y="1046788"/>
                </a:lnTo>
                <a:lnTo>
                  <a:pt x="0" y="1046788"/>
                </a:lnTo>
                <a:lnTo>
                  <a:pt x="0" y="0"/>
                </a:lnTo>
                <a:close/>
              </a:path>
            </a:pathLst>
          </a:custGeom>
          <a:blipFill>
            <a:blip r:embed="rId4"/>
            <a:stretch>
              <a:fillRect/>
            </a:stretch>
          </a:blipFill>
          <a:ln w="9525" cap="sq">
            <a:solidFill>
              <a:srgbClr val="000000"/>
            </a:solidFill>
            <a:prstDash val="solid"/>
            <a:miter/>
          </a:ln>
        </p:spPr>
      </p:sp>
      <p:grpSp>
        <p:nvGrpSpPr>
          <p:cNvPr id="5" name="Group 5"/>
          <p:cNvGrpSpPr/>
          <p:nvPr/>
        </p:nvGrpSpPr>
        <p:grpSpPr>
          <a:xfrm>
            <a:off x="2503394" y="77388"/>
            <a:ext cx="2195538" cy="339796"/>
            <a:chOff x="0" y="0"/>
            <a:chExt cx="2354259" cy="364360"/>
          </a:xfrm>
        </p:grpSpPr>
        <p:sp>
          <p:nvSpPr>
            <p:cNvPr id="6" name="Freeform 6"/>
            <p:cNvSpPr/>
            <p:nvPr/>
          </p:nvSpPr>
          <p:spPr>
            <a:xfrm>
              <a:off x="0" y="0"/>
              <a:ext cx="2354259" cy="364360"/>
            </a:xfrm>
            <a:custGeom>
              <a:avLst/>
              <a:gdLst/>
              <a:ahLst/>
              <a:cxnLst/>
              <a:rect l="l" t="t" r="r" b="b"/>
              <a:pathLst>
                <a:path w="2354259" h="364360">
                  <a:moveTo>
                    <a:pt x="0" y="0"/>
                  </a:moveTo>
                  <a:lnTo>
                    <a:pt x="2151059" y="0"/>
                  </a:lnTo>
                  <a:lnTo>
                    <a:pt x="2354259" y="182180"/>
                  </a:lnTo>
                  <a:lnTo>
                    <a:pt x="2151059" y="364360"/>
                  </a:lnTo>
                  <a:lnTo>
                    <a:pt x="0" y="364360"/>
                  </a:lnTo>
                  <a:lnTo>
                    <a:pt x="203200" y="182180"/>
                  </a:lnTo>
                  <a:lnTo>
                    <a:pt x="0" y="0"/>
                  </a:lnTo>
                  <a:close/>
                </a:path>
              </a:pathLst>
            </a:custGeom>
            <a:solidFill>
              <a:srgbClr val="FF914D"/>
            </a:solidFill>
          </p:spPr>
        </p:sp>
        <p:sp>
          <p:nvSpPr>
            <p:cNvPr id="7" name="TextBox 7"/>
            <p:cNvSpPr txBox="1"/>
            <p:nvPr/>
          </p:nvSpPr>
          <p:spPr>
            <a:xfrm>
              <a:off x="177800" y="66675"/>
              <a:ext cx="2100259" cy="297685"/>
            </a:xfrm>
            <a:prstGeom prst="rect">
              <a:avLst/>
            </a:prstGeom>
          </p:spPr>
          <p:txBody>
            <a:bodyPr lIns="50800" tIns="50800" rIns="50800" bIns="50800" rtlCol="0" anchor="ctr"/>
            <a:lstStyle/>
            <a:p>
              <a:pPr algn="ctr">
                <a:lnSpc>
                  <a:spcPts val="545"/>
                </a:lnSpc>
              </a:pPr>
              <a:endParaRPr/>
            </a:p>
          </p:txBody>
        </p:sp>
      </p:grpSp>
      <p:sp>
        <p:nvSpPr>
          <p:cNvPr id="8" name="TextBox 8"/>
          <p:cNvSpPr txBox="1"/>
          <p:nvPr/>
        </p:nvSpPr>
        <p:spPr>
          <a:xfrm>
            <a:off x="2435329" y="97571"/>
            <a:ext cx="2503087" cy="247650"/>
          </a:xfrm>
          <a:prstGeom prst="rect">
            <a:avLst/>
          </a:prstGeom>
        </p:spPr>
        <p:txBody>
          <a:bodyPr lIns="0" tIns="0" rIns="0" bIns="0" rtlCol="0" anchor="t">
            <a:spAutoFit/>
          </a:bodyPr>
          <a:lstStyle/>
          <a:p>
            <a:pPr algn="ctr">
              <a:lnSpc>
                <a:spcPts val="2099"/>
              </a:lnSpc>
              <a:spcBef>
                <a:spcPct val="0"/>
              </a:spcBef>
            </a:pPr>
            <a:r>
              <a:rPr lang="en-US" sz="1499" spc="-13">
                <a:solidFill>
                  <a:srgbClr val="571727"/>
                </a:solidFill>
                <a:latin typeface="Montserrat Bold"/>
                <a:ea typeface="Montserrat Bold"/>
                <a:cs typeface="Montserrat Bold"/>
                <a:sym typeface="Montserrat Bold"/>
              </a:rPr>
              <a:t>Data Cleaning</a:t>
            </a:r>
          </a:p>
        </p:txBody>
      </p:sp>
      <p:sp>
        <p:nvSpPr>
          <p:cNvPr id="9" name="TextBox 9"/>
          <p:cNvSpPr txBox="1"/>
          <p:nvPr/>
        </p:nvSpPr>
        <p:spPr>
          <a:xfrm>
            <a:off x="191090" y="3410022"/>
            <a:ext cx="6873157" cy="1277378"/>
          </a:xfrm>
          <a:prstGeom prst="rect">
            <a:avLst/>
          </a:prstGeom>
        </p:spPr>
        <p:txBody>
          <a:bodyPr lIns="0" tIns="0" rIns="0" bIns="0" rtlCol="0" anchor="t">
            <a:spAutoFit/>
          </a:bodyPr>
          <a:lstStyle/>
          <a:p>
            <a:pPr algn="l">
              <a:lnSpc>
                <a:spcPts val="1484"/>
              </a:lnSpc>
              <a:spcBef>
                <a:spcPct val="0"/>
              </a:spcBef>
            </a:pPr>
            <a:r>
              <a:rPr lang="en-US" sz="1060" spc="-9">
                <a:solidFill>
                  <a:srgbClr val="000000"/>
                </a:solidFill>
                <a:latin typeface="Montserrat Bold"/>
                <a:ea typeface="Montserrat Bold"/>
                <a:cs typeface="Montserrat Bold"/>
                <a:sym typeface="Montserrat Bold"/>
              </a:rPr>
              <a:t>df_bookings table  no_guets column  indicates a data quality issue: the minimum number of guests in the dataset is negative, which is not a valid value.</a:t>
            </a:r>
          </a:p>
          <a:p>
            <a:pPr algn="l">
              <a:lnSpc>
                <a:spcPts val="1484"/>
              </a:lnSpc>
              <a:spcBef>
                <a:spcPct val="0"/>
              </a:spcBef>
            </a:pPr>
            <a:r>
              <a:rPr lang="en-US" sz="1060" spc="-9">
                <a:solidFill>
                  <a:srgbClr val="000000"/>
                </a:solidFill>
                <a:latin typeface="Montserrat Bold"/>
                <a:ea typeface="Montserrat Bold"/>
                <a:cs typeface="Montserrat Bold"/>
                <a:sym typeface="Montserrat Bold"/>
              </a:rPr>
              <a:t>To address this issue:</a:t>
            </a:r>
          </a:p>
          <a:p>
            <a:pPr marL="228897" lvl="1" indent="-114449" algn="just">
              <a:lnSpc>
                <a:spcPts val="1484"/>
              </a:lnSpc>
              <a:spcBef>
                <a:spcPct val="0"/>
              </a:spcBef>
              <a:buAutoNum type="arabicPeriod"/>
            </a:pPr>
            <a:r>
              <a:rPr lang="en-US" sz="1060" spc="-9">
                <a:solidFill>
                  <a:srgbClr val="000000"/>
                </a:solidFill>
                <a:latin typeface="Montserrat Bold"/>
                <a:ea typeface="Montserrat Bold"/>
                <a:cs typeface="Montserrat Bold"/>
                <a:sym typeface="Montserrat Bold"/>
              </a:rPr>
              <a:t>Data Cleaning:</a:t>
            </a:r>
          </a:p>
          <a:p>
            <a:pPr marL="457794" lvl="2" indent="-152598" algn="l">
              <a:lnSpc>
                <a:spcPts val="1484"/>
              </a:lnSpc>
              <a:spcBef>
                <a:spcPct val="0"/>
              </a:spcBef>
              <a:buFont typeface="Arial"/>
              <a:buChar char="⚬"/>
            </a:pPr>
            <a:r>
              <a:rPr lang="en-US" sz="1060" spc="-9">
                <a:solidFill>
                  <a:srgbClr val="000000"/>
                </a:solidFill>
                <a:latin typeface="Montserrat Bold"/>
                <a:ea typeface="Montserrat Bold"/>
                <a:cs typeface="Montserrat Bold"/>
                <a:sym typeface="Montserrat Bold"/>
              </a:rPr>
              <a:t>Identify and filter out records with negative values for the number of guests.</a:t>
            </a:r>
          </a:p>
          <a:p>
            <a:pPr marL="457794" lvl="2" indent="-152598" algn="l">
              <a:lnSpc>
                <a:spcPts val="1484"/>
              </a:lnSpc>
              <a:spcBef>
                <a:spcPct val="0"/>
              </a:spcBef>
              <a:buFont typeface="Arial"/>
              <a:buChar char="⚬"/>
            </a:pPr>
            <a:r>
              <a:rPr lang="en-US" sz="1060" spc="-9">
                <a:solidFill>
                  <a:srgbClr val="000000"/>
                </a:solidFill>
                <a:latin typeface="Montserrat Bold"/>
                <a:ea typeface="Montserrat Bold"/>
                <a:cs typeface="Montserrat Bold"/>
                <a:sym typeface="Montserrat Bold"/>
              </a:rPr>
              <a:t>Check for any other anomalies or invalid values in the dataset.</a:t>
            </a:r>
          </a:p>
          <a:p>
            <a:pPr algn="l">
              <a:lnSpc>
                <a:spcPts val="1484"/>
              </a:lnSpc>
              <a:spcBef>
                <a:spcPct val="0"/>
              </a:spcBef>
            </a:pPr>
            <a:endParaRPr lang="en-US" sz="1060" spc="-9">
              <a:solidFill>
                <a:srgbClr val="000000"/>
              </a:solidFill>
              <a:latin typeface="Montserrat Bold"/>
              <a:ea typeface="Montserrat Bold"/>
              <a:cs typeface="Montserrat Bold"/>
              <a:sym typeface="Montserrat Bold"/>
            </a:endParaRPr>
          </a:p>
        </p:txBody>
      </p:sp>
      <p:sp>
        <p:nvSpPr>
          <p:cNvPr id="10" name="TextBox 10"/>
          <p:cNvSpPr txBox="1"/>
          <p:nvPr/>
        </p:nvSpPr>
        <p:spPr>
          <a:xfrm>
            <a:off x="191090" y="7535775"/>
            <a:ext cx="7383836" cy="617220"/>
          </a:xfrm>
          <a:prstGeom prst="rect">
            <a:avLst/>
          </a:prstGeom>
        </p:spPr>
        <p:txBody>
          <a:bodyPr lIns="0" tIns="0" rIns="0" bIns="0" rtlCol="0" anchor="t">
            <a:spAutoFit/>
          </a:bodyPr>
          <a:lstStyle/>
          <a:p>
            <a:pPr algn="l">
              <a:lnSpc>
                <a:spcPts val="1679"/>
              </a:lnSpc>
              <a:spcBef>
                <a:spcPct val="0"/>
              </a:spcBef>
            </a:pPr>
            <a:r>
              <a:rPr lang="en-US" sz="1200" spc="-10">
                <a:solidFill>
                  <a:srgbClr val="000000"/>
                </a:solidFill>
                <a:latin typeface="Montserrat Bold"/>
                <a:ea typeface="Montserrat Bold"/>
                <a:cs typeface="Montserrat Bold"/>
                <a:sym typeface="Montserrat Bold"/>
              </a:rPr>
              <a:t>Since rows containing a negative number of guests are fewer compared to the total rows, we can ignore them for insight generation. So, keep the rows which have a positive number of guests</a:t>
            </a:r>
          </a:p>
        </p:txBody>
      </p:sp>
      <p:grpSp>
        <p:nvGrpSpPr>
          <p:cNvPr id="11" name="Group 11"/>
          <p:cNvGrpSpPr/>
          <p:nvPr/>
        </p:nvGrpSpPr>
        <p:grpSpPr>
          <a:xfrm>
            <a:off x="0" y="-20415"/>
            <a:ext cx="552816" cy="552816"/>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blipFill>
              <a:blip r:embed="rId5"/>
              <a:stretch>
                <a:fillRect/>
              </a:stretch>
            </a:blipFill>
          </p:spPr>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552816" y="460119"/>
            <a:ext cx="5254252" cy="2758829"/>
          </a:xfrm>
          <a:custGeom>
            <a:avLst/>
            <a:gdLst/>
            <a:ahLst/>
            <a:cxnLst/>
            <a:rect l="l" t="t" r="r" b="b"/>
            <a:pathLst>
              <a:path w="5254252" h="2758829">
                <a:moveTo>
                  <a:pt x="0" y="0"/>
                </a:moveTo>
                <a:lnTo>
                  <a:pt x="5254252" y="0"/>
                </a:lnTo>
                <a:lnTo>
                  <a:pt x="5254252" y="2758829"/>
                </a:lnTo>
                <a:lnTo>
                  <a:pt x="0" y="2758829"/>
                </a:lnTo>
                <a:lnTo>
                  <a:pt x="0" y="0"/>
                </a:lnTo>
                <a:close/>
              </a:path>
            </a:pathLst>
          </a:custGeom>
          <a:blipFill>
            <a:blip r:embed="rId2"/>
            <a:stretch>
              <a:fillRect/>
            </a:stretch>
          </a:blipFill>
          <a:ln w="9525" cap="sq">
            <a:solidFill>
              <a:srgbClr val="000000"/>
            </a:solidFill>
            <a:prstDash val="solid"/>
            <a:miter/>
          </a:ln>
        </p:spPr>
      </p:sp>
      <p:sp>
        <p:nvSpPr>
          <p:cNvPr id="3" name="Freeform 3"/>
          <p:cNvSpPr/>
          <p:nvPr/>
        </p:nvSpPr>
        <p:spPr>
          <a:xfrm>
            <a:off x="362718" y="3570825"/>
            <a:ext cx="7223677" cy="1458375"/>
          </a:xfrm>
          <a:custGeom>
            <a:avLst/>
            <a:gdLst/>
            <a:ahLst/>
            <a:cxnLst/>
            <a:rect l="l" t="t" r="r" b="b"/>
            <a:pathLst>
              <a:path w="7223677" h="1458375">
                <a:moveTo>
                  <a:pt x="0" y="0"/>
                </a:moveTo>
                <a:lnTo>
                  <a:pt x="7223677" y="0"/>
                </a:lnTo>
                <a:lnTo>
                  <a:pt x="7223677" y="1458375"/>
                </a:lnTo>
                <a:lnTo>
                  <a:pt x="0" y="1458375"/>
                </a:lnTo>
                <a:lnTo>
                  <a:pt x="0" y="0"/>
                </a:lnTo>
                <a:close/>
              </a:path>
            </a:pathLst>
          </a:custGeom>
          <a:blipFill>
            <a:blip r:embed="rId3"/>
            <a:stretch>
              <a:fillRect/>
            </a:stretch>
          </a:blipFill>
          <a:ln w="9525" cap="sq">
            <a:solidFill>
              <a:srgbClr val="000000"/>
            </a:solidFill>
            <a:prstDash val="solid"/>
            <a:miter/>
          </a:ln>
        </p:spPr>
      </p:sp>
      <p:sp>
        <p:nvSpPr>
          <p:cNvPr id="4" name="Freeform 4"/>
          <p:cNvSpPr/>
          <p:nvPr/>
        </p:nvSpPr>
        <p:spPr>
          <a:xfrm>
            <a:off x="362718" y="5562218"/>
            <a:ext cx="6819226" cy="978590"/>
          </a:xfrm>
          <a:custGeom>
            <a:avLst/>
            <a:gdLst/>
            <a:ahLst/>
            <a:cxnLst/>
            <a:rect l="l" t="t" r="r" b="b"/>
            <a:pathLst>
              <a:path w="6819226" h="978590">
                <a:moveTo>
                  <a:pt x="0" y="0"/>
                </a:moveTo>
                <a:lnTo>
                  <a:pt x="6819226" y="0"/>
                </a:lnTo>
                <a:lnTo>
                  <a:pt x="6819226" y="978590"/>
                </a:lnTo>
                <a:lnTo>
                  <a:pt x="0" y="978590"/>
                </a:lnTo>
                <a:lnTo>
                  <a:pt x="0" y="0"/>
                </a:lnTo>
                <a:close/>
              </a:path>
            </a:pathLst>
          </a:custGeom>
          <a:blipFill>
            <a:blip r:embed="rId4"/>
            <a:stretch>
              <a:fillRect/>
            </a:stretch>
          </a:blipFill>
          <a:ln w="9525" cap="sq">
            <a:solidFill>
              <a:srgbClr val="000000"/>
            </a:solidFill>
            <a:prstDash val="solid"/>
            <a:miter/>
          </a:ln>
        </p:spPr>
      </p:sp>
      <p:sp>
        <p:nvSpPr>
          <p:cNvPr id="5" name="Freeform 5"/>
          <p:cNvSpPr/>
          <p:nvPr/>
        </p:nvSpPr>
        <p:spPr>
          <a:xfrm>
            <a:off x="362718" y="6967528"/>
            <a:ext cx="5080631" cy="2927149"/>
          </a:xfrm>
          <a:custGeom>
            <a:avLst/>
            <a:gdLst/>
            <a:ahLst/>
            <a:cxnLst/>
            <a:rect l="l" t="t" r="r" b="b"/>
            <a:pathLst>
              <a:path w="5080631" h="2927149">
                <a:moveTo>
                  <a:pt x="0" y="0"/>
                </a:moveTo>
                <a:lnTo>
                  <a:pt x="5080631" y="0"/>
                </a:lnTo>
                <a:lnTo>
                  <a:pt x="5080631" y="2927149"/>
                </a:lnTo>
                <a:lnTo>
                  <a:pt x="0" y="2927149"/>
                </a:lnTo>
                <a:lnTo>
                  <a:pt x="0" y="0"/>
                </a:lnTo>
                <a:close/>
              </a:path>
            </a:pathLst>
          </a:custGeom>
          <a:blipFill>
            <a:blip r:embed="rId5"/>
            <a:stretch>
              <a:fillRect r="-3877"/>
            </a:stretch>
          </a:blipFill>
          <a:ln w="9525" cap="sq">
            <a:solidFill>
              <a:srgbClr val="000000"/>
            </a:solidFill>
            <a:prstDash val="solid"/>
            <a:miter/>
          </a:ln>
        </p:spPr>
      </p:sp>
      <p:grpSp>
        <p:nvGrpSpPr>
          <p:cNvPr id="6" name="Group 6"/>
          <p:cNvGrpSpPr/>
          <p:nvPr/>
        </p:nvGrpSpPr>
        <p:grpSpPr>
          <a:xfrm>
            <a:off x="2354310" y="23716"/>
            <a:ext cx="2195538" cy="339796"/>
            <a:chOff x="0" y="0"/>
            <a:chExt cx="2354259" cy="364360"/>
          </a:xfrm>
        </p:grpSpPr>
        <p:sp>
          <p:nvSpPr>
            <p:cNvPr id="7" name="Freeform 7"/>
            <p:cNvSpPr/>
            <p:nvPr/>
          </p:nvSpPr>
          <p:spPr>
            <a:xfrm>
              <a:off x="0" y="0"/>
              <a:ext cx="2354259" cy="364360"/>
            </a:xfrm>
            <a:custGeom>
              <a:avLst/>
              <a:gdLst/>
              <a:ahLst/>
              <a:cxnLst/>
              <a:rect l="l" t="t" r="r" b="b"/>
              <a:pathLst>
                <a:path w="2354259" h="364360">
                  <a:moveTo>
                    <a:pt x="0" y="0"/>
                  </a:moveTo>
                  <a:lnTo>
                    <a:pt x="2151059" y="0"/>
                  </a:lnTo>
                  <a:lnTo>
                    <a:pt x="2354259" y="182180"/>
                  </a:lnTo>
                  <a:lnTo>
                    <a:pt x="2151059" y="364360"/>
                  </a:lnTo>
                  <a:lnTo>
                    <a:pt x="0" y="364360"/>
                  </a:lnTo>
                  <a:lnTo>
                    <a:pt x="203200" y="182180"/>
                  </a:lnTo>
                  <a:lnTo>
                    <a:pt x="0" y="0"/>
                  </a:lnTo>
                  <a:close/>
                </a:path>
              </a:pathLst>
            </a:custGeom>
            <a:solidFill>
              <a:srgbClr val="FF914D"/>
            </a:solidFill>
          </p:spPr>
        </p:sp>
        <p:sp>
          <p:nvSpPr>
            <p:cNvPr id="8" name="TextBox 8"/>
            <p:cNvSpPr txBox="1"/>
            <p:nvPr/>
          </p:nvSpPr>
          <p:spPr>
            <a:xfrm>
              <a:off x="177800" y="66675"/>
              <a:ext cx="2100259" cy="297685"/>
            </a:xfrm>
            <a:prstGeom prst="rect">
              <a:avLst/>
            </a:prstGeom>
          </p:spPr>
          <p:txBody>
            <a:bodyPr lIns="50800" tIns="50800" rIns="50800" bIns="50800" rtlCol="0" anchor="ctr"/>
            <a:lstStyle/>
            <a:p>
              <a:pPr algn="ctr">
                <a:lnSpc>
                  <a:spcPts val="545"/>
                </a:lnSpc>
              </a:pPr>
              <a:endParaRPr/>
            </a:p>
          </p:txBody>
        </p:sp>
      </p:grpSp>
      <p:sp>
        <p:nvSpPr>
          <p:cNvPr id="9" name="TextBox 9"/>
          <p:cNvSpPr txBox="1"/>
          <p:nvPr/>
        </p:nvSpPr>
        <p:spPr>
          <a:xfrm>
            <a:off x="2091265" y="23240"/>
            <a:ext cx="2632625" cy="247650"/>
          </a:xfrm>
          <a:prstGeom prst="rect">
            <a:avLst/>
          </a:prstGeom>
        </p:spPr>
        <p:txBody>
          <a:bodyPr lIns="0" tIns="0" rIns="0" bIns="0" rtlCol="0" anchor="t">
            <a:spAutoFit/>
          </a:bodyPr>
          <a:lstStyle/>
          <a:p>
            <a:pPr algn="ctr">
              <a:lnSpc>
                <a:spcPts val="2099"/>
              </a:lnSpc>
              <a:spcBef>
                <a:spcPct val="0"/>
              </a:spcBef>
            </a:pPr>
            <a:r>
              <a:rPr lang="en-US" sz="1499" spc="-13">
                <a:solidFill>
                  <a:srgbClr val="571727"/>
                </a:solidFill>
                <a:latin typeface="Montserrat Bold"/>
                <a:ea typeface="Montserrat Bold"/>
                <a:cs typeface="Montserrat Bold"/>
                <a:sym typeface="Montserrat Bold"/>
              </a:rPr>
              <a:t>Data Cleaning</a:t>
            </a:r>
          </a:p>
        </p:txBody>
      </p:sp>
      <p:sp>
        <p:nvSpPr>
          <p:cNvPr id="10" name="TextBox 10"/>
          <p:cNvSpPr txBox="1"/>
          <p:nvPr/>
        </p:nvSpPr>
        <p:spPr>
          <a:xfrm>
            <a:off x="1361148" y="3296505"/>
            <a:ext cx="3985736" cy="198120"/>
          </a:xfrm>
          <a:prstGeom prst="rect">
            <a:avLst/>
          </a:prstGeom>
        </p:spPr>
        <p:txBody>
          <a:bodyPr lIns="0" tIns="0" rIns="0" bIns="0" rtlCol="0" anchor="t">
            <a:spAutoFit/>
          </a:bodyPr>
          <a:lstStyle/>
          <a:p>
            <a:pPr algn="ctr">
              <a:lnSpc>
                <a:spcPts val="1679"/>
              </a:lnSpc>
              <a:spcBef>
                <a:spcPct val="0"/>
              </a:spcBef>
            </a:pPr>
            <a:r>
              <a:rPr lang="en-US" sz="1200" spc="-10">
                <a:solidFill>
                  <a:srgbClr val="000000"/>
                </a:solidFill>
                <a:latin typeface="Montserrat"/>
                <a:ea typeface="Montserrat"/>
                <a:cs typeface="Montserrat"/>
                <a:sym typeface="Montserrat"/>
              </a:rPr>
              <a:t>We have no negitive values in rev_generated column</a:t>
            </a:r>
          </a:p>
        </p:txBody>
      </p:sp>
      <p:sp>
        <p:nvSpPr>
          <p:cNvPr id="11" name="TextBox 11"/>
          <p:cNvSpPr txBox="1"/>
          <p:nvPr/>
        </p:nvSpPr>
        <p:spPr>
          <a:xfrm>
            <a:off x="1325334" y="5191125"/>
            <a:ext cx="3733443" cy="198120"/>
          </a:xfrm>
          <a:prstGeom prst="rect">
            <a:avLst/>
          </a:prstGeom>
        </p:spPr>
        <p:txBody>
          <a:bodyPr lIns="0" tIns="0" rIns="0" bIns="0" rtlCol="0" anchor="t">
            <a:spAutoFit/>
          </a:bodyPr>
          <a:lstStyle/>
          <a:p>
            <a:pPr algn="ctr">
              <a:lnSpc>
                <a:spcPts val="1679"/>
              </a:lnSpc>
              <a:spcBef>
                <a:spcPct val="0"/>
              </a:spcBef>
            </a:pPr>
            <a:r>
              <a:rPr lang="en-US" sz="1200" spc="-10">
                <a:solidFill>
                  <a:srgbClr val="000000"/>
                </a:solidFill>
                <a:latin typeface="Montserrat"/>
                <a:ea typeface="Montserrat"/>
                <a:cs typeface="Montserrat"/>
                <a:sym typeface="Montserrat"/>
              </a:rPr>
              <a:t>Since we have only 5 outliers, we can ignore them</a:t>
            </a:r>
          </a:p>
        </p:txBody>
      </p:sp>
      <p:sp>
        <p:nvSpPr>
          <p:cNvPr id="12" name="TextBox 12"/>
          <p:cNvSpPr txBox="1"/>
          <p:nvPr/>
        </p:nvSpPr>
        <p:spPr>
          <a:xfrm>
            <a:off x="1984143" y="6597958"/>
            <a:ext cx="2739747" cy="198120"/>
          </a:xfrm>
          <a:prstGeom prst="rect">
            <a:avLst/>
          </a:prstGeom>
        </p:spPr>
        <p:txBody>
          <a:bodyPr lIns="0" tIns="0" rIns="0" bIns="0" rtlCol="0" anchor="t">
            <a:spAutoFit/>
          </a:bodyPr>
          <a:lstStyle/>
          <a:p>
            <a:pPr algn="ctr">
              <a:lnSpc>
                <a:spcPts val="1679"/>
              </a:lnSpc>
              <a:spcBef>
                <a:spcPct val="0"/>
              </a:spcBef>
            </a:pPr>
            <a:r>
              <a:rPr lang="en-US" sz="1200" spc="-10">
                <a:solidFill>
                  <a:srgbClr val="000000"/>
                </a:solidFill>
                <a:latin typeface="Montserrat"/>
                <a:ea typeface="Montserrat"/>
                <a:cs typeface="Montserrat"/>
                <a:sym typeface="Montserrat"/>
              </a:rPr>
              <a:t>Outlier remove in revenu_generated</a:t>
            </a:r>
          </a:p>
        </p:txBody>
      </p:sp>
      <p:grpSp>
        <p:nvGrpSpPr>
          <p:cNvPr id="13" name="Group 13"/>
          <p:cNvGrpSpPr/>
          <p:nvPr/>
        </p:nvGrpSpPr>
        <p:grpSpPr>
          <a:xfrm>
            <a:off x="0" y="0"/>
            <a:ext cx="552816" cy="552816"/>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blipFill>
              <a:blip r:embed="rId6"/>
              <a:stretch>
                <a:fillRect/>
              </a:stretch>
            </a:blipFill>
          </p:spPr>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75110" y="884373"/>
            <a:ext cx="6084039" cy="2356461"/>
          </a:xfrm>
          <a:custGeom>
            <a:avLst/>
            <a:gdLst/>
            <a:ahLst/>
            <a:cxnLst/>
            <a:rect l="l" t="t" r="r" b="b"/>
            <a:pathLst>
              <a:path w="6084039" h="2356461">
                <a:moveTo>
                  <a:pt x="0" y="0"/>
                </a:moveTo>
                <a:lnTo>
                  <a:pt x="6084039" y="0"/>
                </a:lnTo>
                <a:lnTo>
                  <a:pt x="6084039" y="2356461"/>
                </a:lnTo>
                <a:lnTo>
                  <a:pt x="0" y="2356461"/>
                </a:lnTo>
                <a:lnTo>
                  <a:pt x="0" y="0"/>
                </a:lnTo>
                <a:close/>
              </a:path>
            </a:pathLst>
          </a:custGeom>
          <a:blipFill>
            <a:blip r:embed="rId2"/>
            <a:stretch>
              <a:fillRect t="-1236" b="-1236"/>
            </a:stretch>
          </a:blipFill>
          <a:ln w="9525" cap="sq">
            <a:solidFill>
              <a:srgbClr val="000000"/>
            </a:solidFill>
            <a:prstDash val="solid"/>
            <a:miter/>
          </a:ln>
        </p:spPr>
      </p:sp>
      <p:sp>
        <p:nvSpPr>
          <p:cNvPr id="3" name="Freeform 3"/>
          <p:cNvSpPr/>
          <p:nvPr/>
        </p:nvSpPr>
        <p:spPr>
          <a:xfrm>
            <a:off x="260317" y="4585105"/>
            <a:ext cx="5841265" cy="2824256"/>
          </a:xfrm>
          <a:custGeom>
            <a:avLst/>
            <a:gdLst/>
            <a:ahLst/>
            <a:cxnLst/>
            <a:rect l="l" t="t" r="r" b="b"/>
            <a:pathLst>
              <a:path w="5841265" h="2824256">
                <a:moveTo>
                  <a:pt x="0" y="0"/>
                </a:moveTo>
                <a:lnTo>
                  <a:pt x="5841265" y="0"/>
                </a:lnTo>
                <a:lnTo>
                  <a:pt x="5841265" y="2824255"/>
                </a:lnTo>
                <a:lnTo>
                  <a:pt x="0" y="2824255"/>
                </a:lnTo>
                <a:lnTo>
                  <a:pt x="0" y="0"/>
                </a:lnTo>
                <a:close/>
              </a:path>
            </a:pathLst>
          </a:custGeom>
          <a:blipFill>
            <a:blip r:embed="rId3"/>
            <a:stretch>
              <a:fillRect/>
            </a:stretch>
          </a:blipFill>
          <a:ln w="9525" cap="sq">
            <a:solidFill>
              <a:srgbClr val="000000"/>
            </a:solidFill>
            <a:prstDash val="solid"/>
            <a:miter/>
          </a:ln>
        </p:spPr>
      </p:sp>
      <p:grpSp>
        <p:nvGrpSpPr>
          <p:cNvPr id="4" name="Group 4"/>
          <p:cNvGrpSpPr/>
          <p:nvPr/>
        </p:nvGrpSpPr>
        <p:grpSpPr>
          <a:xfrm>
            <a:off x="2256247" y="231017"/>
            <a:ext cx="2195538" cy="339796"/>
            <a:chOff x="0" y="0"/>
            <a:chExt cx="2354259" cy="364360"/>
          </a:xfrm>
        </p:grpSpPr>
        <p:sp>
          <p:nvSpPr>
            <p:cNvPr id="5" name="Freeform 5"/>
            <p:cNvSpPr/>
            <p:nvPr/>
          </p:nvSpPr>
          <p:spPr>
            <a:xfrm>
              <a:off x="0" y="0"/>
              <a:ext cx="2354259" cy="364360"/>
            </a:xfrm>
            <a:custGeom>
              <a:avLst/>
              <a:gdLst/>
              <a:ahLst/>
              <a:cxnLst/>
              <a:rect l="l" t="t" r="r" b="b"/>
              <a:pathLst>
                <a:path w="2354259" h="364360">
                  <a:moveTo>
                    <a:pt x="0" y="0"/>
                  </a:moveTo>
                  <a:lnTo>
                    <a:pt x="2151059" y="0"/>
                  </a:lnTo>
                  <a:lnTo>
                    <a:pt x="2354259" y="182180"/>
                  </a:lnTo>
                  <a:lnTo>
                    <a:pt x="2151059" y="364360"/>
                  </a:lnTo>
                  <a:lnTo>
                    <a:pt x="0" y="364360"/>
                  </a:lnTo>
                  <a:lnTo>
                    <a:pt x="203200" y="182180"/>
                  </a:lnTo>
                  <a:lnTo>
                    <a:pt x="0" y="0"/>
                  </a:lnTo>
                  <a:close/>
                </a:path>
              </a:pathLst>
            </a:custGeom>
            <a:solidFill>
              <a:srgbClr val="FF914D"/>
            </a:solidFill>
          </p:spPr>
        </p:sp>
        <p:sp>
          <p:nvSpPr>
            <p:cNvPr id="6" name="TextBox 6"/>
            <p:cNvSpPr txBox="1"/>
            <p:nvPr/>
          </p:nvSpPr>
          <p:spPr>
            <a:xfrm>
              <a:off x="177800" y="66675"/>
              <a:ext cx="2100259" cy="297685"/>
            </a:xfrm>
            <a:prstGeom prst="rect">
              <a:avLst/>
            </a:prstGeom>
          </p:spPr>
          <p:txBody>
            <a:bodyPr lIns="50800" tIns="50800" rIns="50800" bIns="50800" rtlCol="0" anchor="ctr"/>
            <a:lstStyle/>
            <a:p>
              <a:pPr algn="ctr">
                <a:lnSpc>
                  <a:spcPts val="545"/>
                </a:lnSpc>
              </a:pPr>
              <a:endParaRPr/>
            </a:p>
          </p:txBody>
        </p:sp>
      </p:grpSp>
      <p:sp>
        <p:nvSpPr>
          <p:cNvPr id="7" name="TextBox 7"/>
          <p:cNvSpPr txBox="1"/>
          <p:nvPr/>
        </p:nvSpPr>
        <p:spPr>
          <a:xfrm>
            <a:off x="1964771" y="255723"/>
            <a:ext cx="2778491" cy="266700"/>
          </a:xfrm>
          <a:prstGeom prst="rect">
            <a:avLst/>
          </a:prstGeom>
        </p:spPr>
        <p:txBody>
          <a:bodyPr lIns="0" tIns="0" rIns="0" bIns="0" rtlCol="0" anchor="t">
            <a:spAutoFit/>
          </a:bodyPr>
          <a:lstStyle/>
          <a:p>
            <a:pPr algn="ctr">
              <a:lnSpc>
                <a:spcPts val="2100"/>
              </a:lnSpc>
              <a:spcBef>
                <a:spcPct val="0"/>
              </a:spcBef>
            </a:pPr>
            <a:r>
              <a:rPr lang="en-US" sz="1500" spc="-13">
                <a:solidFill>
                  <a:srgbClr val="571727"/>
                </a:solidFill>
                <a:latin typeface="Montserrat Bold"/>
                <a:ea typeface="Montserrat Bold"/>
                <a:cs typeface="Montserrat Bold"/>
                <a:sym typeface="Montserrat Bold"/>
              </a:rPr>
              <a:t>Data Cleaning</a:t>
            </a:r>
          </a:p>
        </p:txBody>
      </p:sp>
      <p:sp>
        <p:nvSpPr>
          <p:cNvPr id="8" name="TextBox 8"/>
          <p:cNvSpPr txBox="1"/>
          <p:nvPr/>
        </p:nvSpPr>
        <p:spPr>
          <a:xfrm>
            <a:off x="260317" y="3570728"/>
            <a:ext cx="6992222" cy="566702"/>
          </a:xfrm>
          <a:prstGeom prst="rect">
            <a:avLst/>
          </a:prstGeom>
        </p:spPr>
        <p:txBody>
          <a:bodyPr lIns="0" tIns="0" rIns="0" bIns="0" rtlCol="0" anchor="t">
            <a:spAutoFit/>
          </a:bodyPr>
          <a:lstStyle/>
          <a:p>
            <a:pPr algn="l">
              <a:lnSpc>
                <a:spcPts val="1511"/>
              </a:lnSpc>
              <a:spcBef>
                <a:spcPct val="0"/>
              </a:spcBef>
            </a:pPr>
            <a:r>
              <a:rPr lang="en-US" sz="1079" spc="-9">
                <a:solidFill>
                  <a:srgbClr val="000000"/>
                </a:solidFill>
                <a:latin typeface="Montserrat"/>
                <a:ea typeface="Montserrat"/>
                <a:cs typeface="Montserrat"/>
                <a:sym typeface="Montserrat"/>
              </a:rPr>
              <a:t>One observation we can have in the above dataframe is that all rooms are RT4 type which means Presidential Suite. Now, since RT4 is a luxurious room, it is likely their rent will be higher. To make a fair analysis, we need to do data analysis only on RT4 room type</a:t>
            </a:r>
          </a:p>
        </p:txBody>
      </p:sp>
      <p:sp>
        <p:nvSpPr>
          <p:cNvPr id="9" name="TextBox 9"/>
          <p:cNvSpPr txBox="1"/>
          <p:nvPr/>
        </p:nvSpPr>
        <p:spPr>
          <a:xfrm>
            <a:off x="200724" y="7828460"/>
            <a:ext cx="7571676" cy="1019574"/>
          </a:xfrm>
          <a:prstGeom prst="rect">
            <a:avLst/>
          </a:prstGeom>
        </p:spPr>
        <p:txBody>
          <a:bodyPr lIns="0" tIns="0" rIns="0" bIns="0" rtlCol="0" anchor="t">
            <a:spAutoFit/>
          </a:bodyPr>
          <a:lstStyle/>
          <a:p>
            <a:pPr algn="l">
              <a:lnSpc>
                <a:spcPts val="1636"/>
              </a:lnSpc>
              <a:spcBef>
                <a:spcPct val="0"/>
              </a:spcBef>
            </a:pPr>
            <a:r>
              <a:rPr lang="en-US" sz="1169" spc="-10">
                <a:solidFill>
                  <a:srgbClr val="000000"/>
                </a:solidFill>
                <a:latin typeface="Montserrat"/>
                <a:ea typeface="Montserrat"/>
                <a:cs typeface="Montserrat"/>
                <a:sym typeface="Montserrat"/>
              </a:rPr>
              <a:t>Here higher limit comes to be 50583 and in our dataframe above we can see that max value for revenue realized is 45220. Hence we can conclude that there is no outlier and we don't need to do any data cleaning on this particular column.</a:t>
            </a:r>
          </a:p>
          <a:p>
            <a:pPr algn="l">
              <a:lnSpc>
                <a:spcPts val="1636"/>
              </a:lnSpc>
              <a:spcBef>
                <a:spcPct val="0"/>
              </a:spcBef>
            </a:pPr>
            <a:endParaRPr lang="en-US" sz="1169" spc="-10">
              <a:solidFill>
                <a:srgbClr val="000000"/>
              </a:solidFill>
              <a:latin typeface="Montserrat"/>
              <a:ea typeface="Montserrat"/>
              <a:cs typeface="Montserrat"/>
              <a:sym typeface="Montserrat"/>
            </a:endParaRPr>
          </a:p>
          <a:p>
            <a:pPr algn="l">
              <a:lnSpc>
                <a:spcPts val="1636"/>
              </a:lnSpc>
              <a:spcBef>
                <a:spcPct val="0"/>
              </a:spcBef>
            </a:pPr>
            <a:endParaRPr lang="en-US" sz="1169" spc="-10">
              <a:solidFill>
                <a:srgbClr val="000000"/>
              </a:solidFill>
              <a:latin typeface="Montserrat"/>
              <a:ea typeface="Montserrat"/>
              <a:cs typeface="Montserrat"/>
              <a:sym typeface="Montserrat"/>
            </a:endParaRPr>
          </a:p>
        </p:txBody>
      </p:sp>
      <p:grpSp>
        <p:nvGrpSpPr>
          <p:cNvPr id="10" name="Group 10"/>
          <p:cNvGrpSpPr/>
          <p:nvPr/>
        </p:nvGrpSpPr>
        <p:grpSpPr>
          <a:xfrm>
            <a:off x="0" y="5114"/>
            <a:ext cx="552816" cy="552816"/>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blipFill>
              <a:blip r:embed="rId4"/>
              <a:stretch>
                <a:fillRect/>
              </a:stretch>
            </a:blipFill>
          </p:spPr>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523666" y="1213277"/>
            <a:ext cx="3938004" cy="4087495"/>
          </a:xfrm>
          <a:custGeom>
            <a:avLst/>
            <a:gdLst/>
            <a:ahLst/>
            <a:cxnLst/>
            <a:rect l="l" t="t" r="r" b="b"/>
            <a:pathLst>
              <a:path w="3938004" h="4087495">
                <a:moveTo>
                  <a:pt x="0" y="0"/>
                </a:moveTo>
                <a:lnTo>
                  <a:pt x="3938004" y="0"/>
                </a:lnTo>
                <a:lnTo>
                  <a:pt x="3938004" y="4087495"/>
                </a:lnTo>
                <a:lnTo>
                  <a:pt x="0" y="4087495"/>
                </a:lnTo>
                <a:lnTo>
                  <a:pt x="0" y="0"/>
                </a:lnTo>
                <a:close/>
              </a:path>
            </a:pathLst>
          </a:custGeom>
          <a:blipFill>
            <a:blip r:embed="rId2"/>
            <a:stretch>
              <a:fillRect l="-9" r="-9" b="-2664"/>
            </a:stretch>
          </a:blipFill>
          <a:ln w="9525" cap="sq">
            <a:solidFill>
              <a:srgbClr val="000000"/>
            </a:solidFill>
            <a:prstDash val="solid"/>
            <a:miter/>
          </a:ln>
        </p:spPr>
      </p:sp>
      <p:sp>
        <p:nvSpPr>
          <p:cNvPr id="3" name="Freeform 3"/>
          <p:cNvSpPr/>
          <p:nvPr/>
        </p:nvSpPr>
        <p:spPr>
          <a:xfrm>
            <a:off x="523666" y="5723131"/>
            <a:ext cx="5392968" cy="3480305"/>
          </a:xfrm>
          <a:custGeom>
            <a:avLst/>
            <a:gdLst/>
            <a:ahLst/>
            <a:cxnLst/>
            <a:rect l="l" t="t" r="r" b="b"/>
            <a:pathLst>
              <a:path w="5392968" h="3480305">
                <a:moveTo>
                  <a:pt x="0" y="0"/>
                </a:moveTo>
                <a:lnTo>
                  <a:pt x="5392968" y="0"/>
                </a:lnTo>
                <a:lnTo>
                  <a:pt x="5392968" y="3480304"/>
                </a:lnTo>
                <a:lnTo>
                  <a:pt x="0" y="3480304"/>
                </a:lnTo>
                <a:lnTo>
                  <a:pt x="0" y="0"/>
                </a:lnTo>
                <a:close/>
              </a:path>
            </a:pathLst>
          </a:custGeom>
          <a:blipFill>
            <a:blip r:embed="rId3"/>
            <a:stretch>
              <a:fillRect t="-750" b="-750"/>
            </a:stretch>
          </a:blipFill>
          <a:ln w="9525" cap="sq">
            <a:solidFill>
              <a:srgbClr val="000000"/>
            </a:solidFill>
            <a:prstDash val="solid"/>
            <a:miter/>
          </a:ln>
        </p:spPr>
      </p:sp>
      <p:sp>
        <p:nvSpPr>
          <p:cNvPr id="4" name="TextBox 4"/>
          <p:cNvSpPr txBox="1"/>
          <p:nvPr/>
        </p:nvSpPr>
        <p:spPr>
          <a:xfrm>
            <a:off x="3851567" y="9359665"/>
            <a:ext cx="70656" cy="192824"/>
          </a:xfrm>
          <a:prstGeom prst="rect">
            <a:avLst/>
          </a:prstGeom>
        </p:spPr>
        <p:txBody>
          <a:bodyPr lIns="0" tIns="0" rIns="0" bIns="0" rtlCol="0" anchor="t">
            <a:spAutoFit/>
          </a:bodyPr>
          <a:lstStyle/>
          <a:p>
            <a:pPr algn="l">
              <a:lnSpc>
                <a:spcPts val="1527"/>
              </a:lnSpc>
            </a:pPr>
            <a:r>
              <a:rPr lang="en-US" sz="1090" spc="-1">
                <a:solidFill>
                  <a:srgbClr val="000000"/>
                </a:solidFill>
                <a:latin typeface="Open Sans"/>
                <a:ea typeface="Open Sans"/>
                <a:cs typeface="Open Sans"/>
                <a:sym typeface="Open Sans"/>
              </a:rPr>
              <a:t>5</a:t>
            </a:r>
          </a:p>
        </p:txBody>
      </p:sp>
      <p:sp>
        <p:nvSpPr>
          <p:cNvPr id="5" name="TextBox 5"/>
          <p:cNvSpPr txBox="1"/>
          <p:nvPr/>
        </p:nvSpPr>
        <p:spPr>
          <a:xfrm>
            <a:off x="523666" y="427339"/>
            <a:ext cx="6725067" cy="717930"/>
          </a:xfrm>
          <a:prstGeom prst="rect">
            <a:avLst/>
          </a:prstGeom>
        </p:spPr>
        <p:txBody>
          <a:bodyPr lIns="0" tIns="0" rIns="0" bIns="0" rtlCol="0" anchor="t">
            <a:spAutoFit/>
          </a:bodyPr>
          <a:lstStyle/>
          <a:p>
            <a:pPr algn="l">
              <a:lnSpc>
                <a:spcPts val="1453"/>
              </a:lnSpc>
              <a:spcBef>
                <a:spcPct val="0"/>
              </a:spcBef>
            </a:pPr>
            <a:endParaRPr/>
          </a:p>
          <a:p>
            <a:pPr algn="l">
              <a:lnSpc>
                <a:spcPts val="1453"/>
              </a:lnSpc>
              <a:spcBef>
                <a:spcPct val="0"/>
              </a:spcBef>
            </a:pPr>
            <a:r>
              <a:rPr lang="en-US" sz="1038" spc="-9">
                <a:solidFill>
                  <a:srgbClr val="000000"/>
                </a:solidFill>
                <a:latin typeface="Montserrat"/>
                <a:ea typeface="Montserrat"/>
                <a:cs typeface="Montserrat"/>
                <a:sym typeface="Montserrat"/>
              </a:rPr>
              <a:t>Null values in ratings_given column</a:t>
            </a:r>
          </a:p>
          <a:p>
            <a:pPr algn="l">
              <a:lnSpc>
                <a:spcPts val="1453"/>
              </a:lnSpc>
              <a:spcBef>
                <a:spcPct val="0"/>
              </a:spcBef>
            </a:pPr>
            <a:r>
              <a:rPr lang="en-US" sz="1038" spc="-9">
                <a:solidFill>
                  <a:srgbClr val="000000"/>
                </a:solidFill>
                <a:latin typeface="Montserrat"/>
                <a:ea typeface="Montserrat"/>
                <a:cs typeface="Montserrat"/>
                <a:sym typeface="Montserrat"/>
              </a:rPr>
              <a:t>Since it is logical that every customer doesn't provide a rating, our ratings_given column can have null values.</a:t>
            </a:r>
          </a:p>
        </p:txBody>
      </p:sp>
      <p:sp>
        <p:nvSpPr>
          <p:cNvPr id="6" name="TextBox 6"/>
          <p:cNvSpPr txBox="1"/>
          <p:nvPr/>
        </p:nvSpPr>
        <p:spPr>
          <a:xfrm>
            <a:off x="2236908" y="5349731"/>
            <a:ext cx="2770127" cy="198120"/>
          </a:xfrm>
          <a:prstGeom prst="rect">
            <a:avLst/>
          </a:prstGeom>
        </p:spPr>
        <p:txBody>
          <a:bodyPr lIns="0" tIns="0" rIns="0" bIns="0" rtlCol="0" anchor="t">
            <a:spAutoFit/>
          </a:bodyPr>
          <a:lstStyle/>
          <a:p>
            <a:pPr algn="l">
              <a:lnSpc>
                <a:spcPts val="1679"/>
              </a:lnSpc>
              <a:spcBef>
                <a:spcPct val="0"/>
              </a:spcBef>
            </a:pPr>
            <a:r>
              <a:rPr lang="en-US" sz="1200" spc="-10">
                <a:solidFill>
                  <a:srgbClr val="000000"/>
                </a:solidFill>
                <a:latin typeface="Montserrat"/>
                <a:ea typeface="Montserrat"/>
                <a:cs typeface="Montserrat"/>
                <a:sym typeface="Montserrat"/>
              </a:rPr>
              <a:t>Null values in df_agg_bookings</a:t>
            </a:r>
          </a:p>
        </p:txBody>
      </p:sp>
      <p:grpSp>
        <p:nvGrpSpPr>
          <p:cNvPr id="7" name="Group 7"/>
          <p:cNvGrpSpPr/>
          <p:nvPr/>
        </p:nvGrpSpPr>
        <p:grpSpPr>
          <a:xfrm>
            <a:off x="2391376" y="67284"/>
            <a:ext cx="2195538" cy="339796"/>
            <a:chOff x="0" y="0"/>
            <a:chExt cx="2354259" cy="364360"/>
          </a:xfrm>
        </p:grpSpPr>
        <p:sp>
          <p:nvSpPr>
            <p:cNvPr id="8" name="Freeform 8"/>
            <p:cNvSpPr/>
            <p:nvPr/>
          </p:nvSpPr>
          <p:spPr>
            <a:xfrm>
              <a:off x="0" y="0"/>
              <a:ext cx="2354259" cy="364360"/>
            </a:xfrm>
            <a:custGeom>
              <a:avLst/>
              <a:gdLst/>
              <a:ahLst/>
              <a:cxnLst/>
              <a:rect l="l" t="t" r="r" b="b"/>
              <a:pathLst>
                <a:path w="2354259" h="364360">
                  <a:moveTo>
                    <a:pt x="0" y="0"/>
                  </a:moveTo>
                  <a:lnTo>
                    <a:pt x="2151059" y="0"/>
                  </a:lnTo>
                  <a:lnTo>
                    <a:pt x="2354259" y="182180"/>
                  </a:lnTo>
                  <a:lnTo>
                    <a:pt x="2151059" y="364360"/>
                  </a:lnTo>
                  <a:lnTo>
                    <a:pt x="0" y="364360"/>
                  </a:lnTo>
                  <a:lnTo>
                    <a:pt x="203200" y="182180"/>
                  </a:lnTo>
                  <a:lnTo>
                    <a:pt x="0" y="0"/>
                  </a:lnTo>
                  <a:close/>
                </a:path>
              </a:pathLst>
            </a:custGeom>
            <a:solidFill>
              <a:srgbClr val="FF914D"/>
            </a:solidFill>
          </p:spPr>
        </p:sp>
        <p:sp>
          <p:nvSpPr>
            <p:cNvPr id="9" name="TextBox 9"/>
            <p:cNvSpPr txBox="1"/>
            <p:nvPr/>
          </p:nvSpPr>
          <p:spPr>
            <a:xfrm>
              <a:off x="177800" y="66675"/>
              <a:ext cx="2100259" cy="297685"/>
            </a:xfrm>
            <a:prstGeom prst="rect">
              <a:avLst/>
            </a:prstGeom>
          </p:spPr>
          <p:txBody>
            <a:bodyPr lIns="50800" tIns="50800" rIns="50800" bIns="50800" rtlCol="0" anchor="ctr"/>
            <a:lstStyle/>
            <a:p>
              <a:pPr algn="ctr">
                <a:lnSpc>
                  <a:spcPts val="545"/>
                </a:lnSpc>
              </a:pPr>
              <a:endParaRPr/>
            </a:p>
          </p:txBody>
        </p:sp>
      </p:grpSp>
      <p:sp>
        <p:nvSpPr>
          <p:cNvPr id="10" name="TextBox 10"/>
          <p:cNvSpPr txBox="1"/>
          <p:nvPr/>
        </p:nvSpPr>
        <p:spPr>
          <a:xfrm>
            <a:off x="1749436" y="67075"/>
            <a:ext cx="3478941" cy="247650"/>
          </a:xfrm>
          <a:prstGeom prst="rect">
            <a:avLst/>
          </a:prstGeom>
        </p:spPr>
        <p:txBody>
          <a:bodyPr lIns="0" tIns="0" rIns="0" bIns="0" rtlCol="0" anchor="t">
            <a:spAutoFit/>
          </a:bodyPr>
          <a:lstStyle/>
          <a:p>
            <a:pPr algn="ctr">
              <a:lnSpc>
                <a:spcPts val="2099"/>
              </a:lnSpc>
              <a:spcBef>
                <a:spcPct val="0"/>
              </a:spcBef>
            </a:pPr>
            <a:r>
              <a:rPr lang="en-US" sz="1499" spc="-13">
                <a:solidFill>
                  <a:srgbClr val="571727"/>
                </a:solidFill>
                <a:latin typeface="Montserrat Bold"/>
                <a:ea typeface="Montserrat Bold"/>
                <a:cs typeface="Montserrat Bold"/>
                <a:sym typeface="Montserrat Bold"/>
              </a:rPr>
              <a:t>Data Cleaning</a:t>
            </a:r>
          </a:p>
        </p:txBody>
      </p:sp>
      <p:grpSp>
        <p:nvGrpSpPr>
          <p:cNvPr id="11" name="Group 11"/>
          <p:cNvGrpSpPr/>
          <p:nvPr/>
        </p:nvGrpSpPr>
        <p:grpSpPr>
          <a:xfrm>
            <a:off x="0" y="19099"/>
            <a:ext cx="552816" cy="552816"/>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blipFill>
              <a:blip r:embed="rId4"/>
              <a:stretch>
                <a:fillRect/>
              </a:stretch>
            </a:blipFill>
          </p:spPr>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20485" y="1602054"/>
            <a:ext cx="6066179" cy="2285300"/>
          </a:xfrm>
          <a:custGeom>
            <a:avLst/>
            <a:gdLst/>
            <a:ahLst/>
            <a:cxnLst/>
            <a:rect l="l" t="t" r="r" b="b"/>
            <a:pathLst>
              <a:path w="6066179" h="2285300">
                <a:moveTo>
                  <a:pt x="0" y="0"/>
                </a:moveTo>
                <a:lnTo>
                  <a:pt x="6066179" y="0"/>
                </a:lnTo>
                <a:lnTo>
                  <a:pt x="6066179" y="2285300"/>
                </a:lnTo>
                <a:lnTo>
                  <a:pt x="0" y="2285300"/>
                </a:lnTo>
                <a:lnTo>
                  <a:pt x="0" y="0"/>
                </a:lnTo>
                <a:close/>
              </a:path>
            </a:pathLst>
          </a:custGeom>
          <a:blipFill>
            <a:blip r:embed="rId2"/>
            <a:stretch>
              <a:fillRect/>
            </a:stretch>
          </a:blipFill>
          <a:ln w="9525" cap="sq">
            <a:solidFill>
              <a:srgbClr val="000000"/>
            </a:solidFill>
            <a:prstDash val="solid"/>
            <a:miter/>
          </a:ln>
        </p:spPr>
      </p:sp>
      <p:sp>
        <p:nvSpPr>
          <p:cNvPr id="3" name="Freeform 3"/>
          <p:cNvSpPr/>
          <p:nvPr/>
        </p:nvSpPr>
        <p:spPr>
          <a:xfrm>
            <a:off x="1275169" y="4428799"/>
            <a:ext cx="4156812" cy="527770"/>
          </a:xfrm>
          <a:custGeom>
            <a:avLst/>
            <a:gdLst/>
            <a:ahLst/>
            <a:cxnLst/>
            <a:rect l="l" t="t" r="r" b="b"/>
            <a:pathLst>
              <a:path w="4156812" h="527770">
                <a:moveTo>
                  <a:pt x="0" y="0"/>
                </a:moveTo>
                <a:lnTo>
                  <a:pt x="4156812" y="0"/>
                </a:lnTo>
                <a:lnTo>
                  <a:pt x="4156812" y="527769"/>
                </a:lnTo>
                <a:lnTo>
                  <a:pt x="0" y="527769"/>
                </a:lnTo>
                <a:lnTo>
                  <a:pt x="0" y="0"/>
                </a:lnTo>
                <a:close/>
              </a:path>
            </a:pathLst>
          </a:custGeom>
          <a:blipFill>
            <a:blip r:embed="rId3"/>
            <a:stretch>
              <a:fillRect r="-2908"/>
            </a:stretch>
          </a:blipFill>
          <a:ln w="9525" cap="sq">
            <a:solidFill>
              <a:srgbClr val="000000"/>
            </a:solidFill>
            <a:prstDash val="solid"/>
            <a:miter/>
          </a:ln>
        </p:spPr>
      </p:sp>
      <p:sp>
        <p:nvSpPr>
          <p:cNvPr id="4" name="Freeform 4"/>
          <p:cNvSpPr/>
          <p:nvPr/>
        </p:nvSpPr>
        <p:spPr>
          <a:xfrm>
            <a:off x="3934937" y="5306082"/>
            <a:ext cx="3782344" cy="2371725"/>
          </a:xfrm>
          <a:custGeom>
            <a:avLst/>
            <a:gdLst/>
            <a:ahLst/>
            <a:cxnLst/>
            <a:rect l="l" t="t" r="r" b="b"/>
            <a:pathLst>
              <a:path w="3782344" h="2371725">
                <a:moveTo>
                  <a:pt x="0" y="0"/>
                </a:moveTo>
                <a:lnTo>
                  <a:pt x="3782344" y="0"/>
                </a:lnTo>
                <a:lnTo>
                  <a:pt x="3782344" y="2371725"/>
                </a:lnTo>
                <a:lnTo>
                  <a:pt x="0" y="2371725"/>
                </a:lnTo>
                <a:lnTo>
                  <a:pt x="0" y="0"/>
                </a:lnTo>
                <a:close/>
              </a:path>
            </a:pathLst>
          </a:custGeom>
          <a:blipFill>
            <a:blip r:embed="rId4"/>
            <a:stretch>
              <a:fillRect l="-1348" t="-244" r="-13435"/>
            </a:stretch>
          </a:blipFill>
          <a:ln w="9525" cap="sq">
            <a:solidFill>
              <a:srgbClr val="000000"/>
            </a:solidFill>
            <a:prstDash val="solid"/>
            <a:miter/>
          </a:ln>
        </p:spPr>
      </p:sp>
      <p:sp>
        <p:nvSpPr>
          <p:cNvPr id="5" name="Freeform 5"/>
          <p:cNvSpPr/>
          <p:nvPr/>
        </p:nvSpPr>
        <p:spPr>
          <a:xfrm>
            <a:off x="136773" y="5235851"/>
            <a:ext cx="3749427" cy="2443677"/>
          </a:xfrm>
          <a:custGeom>
            <a:avLst/>
            <a:gdLst/>
            <a:ahLst/>
            <a:cxnLst/>
            <a:rect l="l" t="t" r="r" b="b"/>
            <a:pathLst>
              <a:path w="3749427" h="2443677">
                <a:moveTo>
                  <a:pt x="0" y="0"/>
                </a:moveTo>
                <a:lnTo>
                  <a:pt x="3749427" y="0"/>
                </a:lnTo>
                <a:lnTo>
                  <a:pt x="3749427" y="2443677"/>
                </a:lnTo>
                <a:lnTo>
                  <a:pt x="0" y="2443677"/>
                </a:lnTo>
                <a:lnTo>
                  <a:pt x="0" y="0"/>
                </a:lnTo>
                <a:close/>
              </a:path>
            </a:pathLst>
          </a:custGeom>
          <a:blipFill>
            <a:blip r:embed="rId5"/>
            <a:stretch>
              <a:fillRect r="-10364" b="-2827"/>
            </a:stretch>
          </a:blipFill>
          <a:ln w="9525" cap="sq">
            <a:solidFill>
              <a:srgbClr val="000000"/>
            </a:solidFill>
            <a:prstDash val="solid"/>
            <a:miter/>
          </a:ln>
        </p:spPr>
      </p:sp>
      <p:grpSp>
        <p:nvGrpSpPr>
          <p:cNvPr id="6" name="Group 6"/>
          <p:cNvGrpSpPr/>
          <p:nvPr/>
        </p:nvGrpSpPr>
        <p:grpSpPr>
          <a:xfrm>
            <a:off x="2081462" y="159705"/>
            <a:ext cx="2544902" cy="354791"/>
            <a:chOff x="0" y="0"/>
            <a:chExt cx="2613544" cy="364360"/>
          </a:xfrm>
        </p:grpSpPr>
        <p:sp>
          <p:nvSpPr>
            <p:cNvPr id="7" name="Freeform 7"/>
            <p:cNvSpPr/>
            <p:nvPr/>
          </p:nvSpPr>
          <p:spPr>
            <a:xfrm>
              <a:off x="0" y="0"/>
              <a:ext cx="2613544" cy="364360"/>
            </a:xfrm>
            <a:custGeom>
              <a:avLst/>
              <a:gdLst/>
              <a:ahLst/>
              <a:cxnLst/>
              <a:rect l="l" t="t" r="r" b="b"/>
              <a:pathLst>
                <a:path w="2613544" h="364360">
                  <a:moveTo>
                    <a:pt x="0" y="0"/>
                  </a:moveTo>
                  <a:lnTo>
                    <a:pt x="2410344" y="0"/>
                  </a:lnTo>
                  <a:lnTo>
                    <a:pt x="2613544" y="182180"/>
                  </a:lnTo>
                  <a:lnTo>
                    <a:pt x="2410344" y="364360"/>
                  </a:lnTo>
                  <a:lnTo>
                    <a:pt x="0" y="364360"/>
                  </a:lnTo>
                  <a:lnTo>
                    <a:pt x="203200" y="182180"/>
                  </a:lnTo>
                  <a:lnTo>
                    <a:pt x="0" y="0"/>
                  </a:lnTo>
                  <a:close/>
                </a:path>
              </a:pathLst>
            </a:custGeom>
            <a:solidFill>
              <a:srgbClr val="FF914D"/>
            </a:solidFill>
          </p:spPr>
        </p:sp>
        <p:sp>
          <p:nvSpPr>
            <p:cNvPr id="8" name="TextBox 8"/>
            <p:cNvSpPr txBox="1"/>
            <p:nvPr/>
          </p:nvSpPr>
          <p:spPr>
            <a:xfrm>
              <a:off x="177800" y="66675"/>
              <a:ext cx="2359544" cy="297685"/>
            </a:xfrm>
            <a:prstGeom prst="rect">
              <a:avLst/>
            </a:prstGeom>
          </p:spPr>
          <p:txBody>
            <a:bodyPr lIns="50800" tIns="50800" rIns="50800" bIns="50800" rtlCol="0" anchor="ctr"/>
            <a:lstStyle/>
            <a:p>
              <a:pPr algn="ctr">
                <a:lnSpc>
                  <a:spcPts val="545"/>
                </a:lnSpc>
              </a:pPr>
              <a:endParaRPr/>
            </a:p>
          </p:txBody>
        </p:sp>
      </p:grpSp>
      <p:sp>
        <p:nvSpPr>
          <p:cNvPr id="9" name="TextBox 9"/>
          <p:cNvSpPr txBox="1"/>
          <p:nvPr/>
        </p:nvSpPr>
        <p:spPr>
          <a:xfrm>
            <a:off x="1936379" y="194417"/>
            <a:ext cx="2983401" cy="266700"/>
          </a:xfrm>
          <a:prstGeom prst="rect">
            <a:avLst/>
          </a:prstGeom>
        </p:spPr>
        <p:txBody>
          <a:bodyPr lIns="0" tIns="0" rIns="0" bIns="0" rtlCol="0" anchor="t">
            <a:spAutoFit/>
          </a:bodyPr>
          <a:lstStyle/>
          <a:p>
            <a:pPr algn="ctr">
              <a:lnSpc>
                <a:spcPts val="2100"/>
              </a:lnSpc>
              <a:spcBef>
                <a:spcPct val="0"/>
              </a:spcBef>
            </a:pPr>
            <a:r>
              <a:rPr lang="en-US" sz="1500" spc="-13">
                <a:solidFill>
                  <a:srgbClr val="571727"/>
                </a:solidFill>
                <a:latin typeface="Montserrat Bold"/>
                <a:ea typeface="Montserrat Bold"/>
                <a:cs typeface="Montserrat Bold"/>
                <a:sym typeface="Montserrat Bold"/>
              </a:rPr>
              <a:t>Data Transformation</a:t>
            </a:r>
          </a:p>
        </p:txBody>
      </p:sp>
      <p:sp>
        <p:nvSpPr>
          <p:cNvPr id="10" name="TextBox 10"/>
          <p:cNvSpPr txBox="1"/>
          <p:nvPr/>
        </p:nvSpPr>
        <p:spPr>
          <a:xfrm>
            <a:off x="55119" y="539512"/>
            <a:ext cx="7662162" cy="609973"/>
          </a:xfrm>
          <a:prstGeom prst="rect">
            <a:avLst/>
          </a:prstGeom>
        </p:spPr>
        <p:txBody>
          <a:bodyPr lIns="0" tIns="0" rIns="0" bIns="0" rtlCol="0" anchor="t">
            <a:spAutoFit/>
          </a:bodyPr>
          <a:lstStyle/>
          <a:p>
            <a:pPr algn="ctr">
              <a:lnSpc>
                <a:spcPts val="1632"/>
              </a:lnSpc>
              <a:spcBef>
                <a:spcPct val="0"/>
              </a:spcBef>
            </a:pPr>
            <a:r>
              <a:rPr lang="en-US" sz="1166" spc="-10">
                <a:solidFill>
                  <a:srgbClr val="000000"/>
                </a:solidFill>
                <a:latin typeface="Montserrat"/>
                <a:ea typeface="Montserrat"/>
                <a:cs typeface="Montserrat"/>
                <a:sym typeface="Montserrat"/>
              </a:rPr>
              <a:t>Transforming data involves cleaning, integrating, and converting it into a more useful format to enhance accuracy and usability. This process ensures data is ready for in-depth analysis and insight extraction. By preparing data thoroughly, analysts can derive more meaningful and actionable insights.</a:t>
            </a:r>
          </a:p>
        </p:txBody>
      </p:sp>
      <p:sp>
        <p:nvSpPr>
          <p:cNvPr id="11" name="TextBox 11"/>
          <p:cNvSpPr txBox="1"/>
          <p:nvPr/>
        </p:nvSpPr>
        <p:spPr>
          <a:xfrm>
            <a:off x="884624" y="1229134"/>
            <a:ext cx="5086912" cy="268145"/>
          </a:xfrm>
          <a:prstGeom prst="rect">
            <a:avLst/>
          </a:prstGeom>
        </p:spPr>
        <p:txBody>
          <a:bodyPr lIns="0" tIns="0" rIns="0" bIns="0" rtlCol="0" anchor="t">
            <a:spAutoFit/>
          </a:bodyPr>
          <a:lstStyle/>
          <a:p>
            <a:pPr algn="ctr">
              <a:lnSpc>
                <a:spcPts val="2205"/>
              </a:lnSpc>
              <a:spcBef>
                <a:spcPct val="0"/>
              </a:spcBef>
            </a:pPr>
            <a:r>
              <a:rPr lang="en-US" sz="1575" spc="-14">
                <a:solidFill>
                  <a:srgbClr val="000000"/>
                </a:solidFill>
                <a:latin typeface="Montserrat Bold"/>
                <a:ea typeface="Montserrat Bold"/>
                <a:cs typeface="Montserrat Bold"/>
                <a:sym typeface="Montserrat Bold"/>
              </a:rPr>
              <a:t>Create Occupancy Percentage Column</a:t>
            </a:r>
          </a:p>
        </p:txBody>
      </p:sp>
      <p:sp>
        <p:nvSpPr>
          <p:cNvPr id="12" name="TextBox 12"/>
          <p:cNvSpPr txBox="1"/>
          <p:nvPr/>
        </p:nvSpPr>
        <p:spPr>
          <a:xfrm>
            <a:off x="1794270" y="3973079"/>
            <a:ext cx="3256717" cy="247650"/>
          </a:xfrm>
          <a:prstGeom prst="rect">
            <a:avLst/>
          </a:prstGeom>
        </p:spPr>
        <p:txBody>
          <a:bodyPr lIns="0" tIns="0" rIns="0" bIns="0" rtlCol="0" anchor="t">
            <a:spAutoFit/>
          </a:bodyPr>
          <a:lstStyle/>
          <a:p>
            <a:pPr algn="ctr">
              <a:lnSpc>
                <a:spcPts val="2099"/>
              </a:lnSpc>
              <a:spcBef>
                <a:spcPct val="0"/>
              </a:spcBef>
            </a:pPr>
            <a:r>
              <a:rPr lang="en-US" sz="1499" spc="-13">
                <a:solidFill>
                  <a:srgbClr val="000000"/>
                </a:solidFill>
                <a:latin typeface="Montserrat"/>
                <a:ea typeface="Montserrat"/>
                <a:cs typeface="Montserrat"/>
                <a:sym typeface="Montserrat"/>
              </a:rPr>
              <a:t>Convert object to Datetime format</a:t>
            </a:r>
          </a:p>
        </p:txBody>
      </p:sp>
      <p:grpSp>
        <p:nvGrpSpPr>
          <p:cNvPr id="13" name="Group 13"/>
          <p:cNvGrpSpPr/>
          <p:nvPr/>
        </p:nvGrpSpPr>
        <p:grpSpPr>
          <a:xfrm>
            <a:off x="0" y="2524"/>
            <a:ext cx="552816" cy="552816"/>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blipFill>
              <a:blip r:embed="rId6"/>
              <a:stretch>
                <a:fillRect/>
              </a:stretch>
            </a:blipFill>
          </p:spPr>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93917" y="627024"/>
            <a:ext cx="4284896" cy="4246730"/>
          </a:xfrm>
          <a:custGeom>
            <a:avLst/>
            <a:gdLst/>
            <a:ahLst/>
            <a:cxnLst/>
            <a:rect l="l" t="t" r="r" b="b"/>
            <a:pathLst>
              <a:path w="4284896" h="4246730">
                <a:moveTo>
                  <a:pt x="0" y="0"/>
                </a:moveTo>
                <a:lnTo>
                  <a:pt x="4284897" y="0"/>
                </a:lnTo>
                <a:lnTo>
                  <a:pt x="4284897" y="4246730"/>
                </a:lnTo>
                <a:lnTo>
                  <a:pt x="0" y="4246730"/>
                </a:lnTo>
                <a:lnTo>
                  <a:pt x="0" y="0"/>
                </a:lnTo>
                <a:close/>
              </a:path>
            </a:pathLst>
          </a:custGeom>
          <a:blipFill>
            <a:blip r:embed="rId2"/>
            <a:stretch>
              <a:fillRect b="-898"/>
            </a:stretch>
          </a:blipFill>
          <a:ln w="9525" cap="sq">
            <a:solidFill>
              <a:srgbClr val="000000"/>
            </a:solidFill>
            <a:prstDash val="solid"/>
            <a:miter/>
          </a:ln>
        </p:spPr>
      </p:sp>
      <p:sp>
        <p:nvSpPr>
          <p:cNvPr id="3" name="Freeform 3"/>
          <p:cNvSpPr/>
          <p:nvPr/>
        </p:nvSpPr>
        <p:spPr>
          <a:xfrm>
            <a:off x="1237117" y="5639907"/>
            <a:ext cx="4382764" cy="3912582"/>
          </a:xfrm>
          <a:custGeom>
            <a:avLst/>
            <a:gdLst/>
            <a:ahLst/>
            <a:cxnLst/>
            <a:rect l="l" t="t" r="r" b="b"/>
            <a:pathLst>
              <a:path w="4382764" h="3912582">
                <a:moveTo>
                  <a:pt x="0" y="0"/>
                </a:moveTo>
                <a:lnTo>
                  <a:pt x="4382763" y="0"/>
                </a:lnTo>
                <a:lnTo>
                  <a:pt x="4382763" y="3912582"/>
                </a:lnTo>
                <a:lnTo>
                  <a:pt x="0" y="3912582"/>
                </a:lnTo>
                <a:lnTo>
                  <a:pt x="0" y="0"/>
                </a:lnTo>
                <a:close/>
              </a:path>
            </a:pathLst>
          </a:custGeom>
          <a:blipFill>
            <a:blip r:embed="rId3"/>
            <a:stretch>
              <a:fillRect/>
            </a:stretch>
          </a:blipFill>
          <a:ln w="9525" cap="sq">
            <a:solidFill>
              <a:srgbClr val="000000"/>
            </a:solidFill>
            <a:prstDash val="solid"/>
            <a:miter/>
          </a:ln>
        </p:spPr>
      </p:sp>
      <p:sp>
        <p:nvSpPr>
          <p:cNvPr id="4" name="Freeform 4"/>
          <p:cNvSpPr/>
          <p:nvPr/>
        </p:nvSpPr>
        <p:spPr>
          <a:xfrm>
            <a:off x="527680" y="5101944"/>
            <a:ext cx="5944008" cy="467550"/>
          </a:xfrm>
          <a:custGeom>
            <a:avLst/>
            <a:gdLst/>
            <a:ahLst/>
            <a:cxnLst/>
            <a:rect l="l" t="t" r="r" b="b"/>
            <a:pathLst>
              <a:path w="5944008" h="467550">
                <a:moveTo>
                  <a:pt x="0" y="0"/>
                </a:moveTo>
                <a:lnTo>
                  <a:pt x="5944008" y="0"/>
                </a:lnTo>
                <a:lnTo>
                  <a:pt x="5944008" y="467550"/>
                </a:lnTo>
                <a:lnTo>
                  <a:pt x="0" y="467550"/>
                </a:lnTo>
                <a:lnTo>
                  <a:pt x="0" y="0"/>
                </a:lnTo>
                <a:close/>
              </a:path>
            </a:pathLst>
          </a:custGeom>
          <a:blipFill>
            <a:blip r:embed="rId4"/>
            <a:stretch>
              <a:fillRect t="-8957" b="-8957"/>
            </a:stretch>
          </a:blipFill>
        </p:spPr>
      </p:sp>
      <p:sp>
        <p:nvSpPr>
          <p:cNvPr id="5" name="TextBox 5"/>
          <p:cNvSpPr txBox="1"/>
          <p:nvPr/>
        </p:nvSpPr>
        <p:spPr>
          <a:xfrm>
            <a:off x="6704857" y="2457050"/>
            <a:ext cx="74190" cy="199406"/>
          </a:xfrm>
          <a:prstGeom prst="rect">
            <a:avLst/>
          </a:prstGeom>
        </p:spPr>
        <p:txBody>
          <a:bodyPr lIns="0" tIns="0" rIns="0" bIns="0" rtlCol="0" anchor="t">
            <a:spAutoFit/>
          </a:bodyPr>
          <a:lstStyle/>
          <a:p>
            <a:pPr algn="l">
              <a:lnSpc>
                <a:spcPts val="1527"/>
              </a:lnSpc>
            </a:pPr>
            <a:r>
              <a:rPr lang="en-US" sz="1090" spc="-9">
                <a:solidFill>
                  <a:srgbClr val="000000"/>
                </a:solidFill>
                <a:latin typeface="Montserrat"/>
                <a:ea typeface="Montserrat"/>
                <a:cs typeface="Montserrat"/>
                <a:sym typeface="Montserrat"/>
              </a:rPr>
              <a:t>\</a:t>
            </a:r>
          </a:p>
        </p:txBody>
      </p:sp>
      <p:sp>
        <p:nvSpPr>
          <p:cNvPr id="6" name="TextBox 6"/>
          <p:cNvSpPr txBox="1"/>
          <p:nvPr/>
        </p:nvSpPr>
        <p:spPr>
          <a:xfrm>
            <a:off x="3851567" y="9359665"/>
            <a:ext cx="70656" cy="192824"/>
          </a:xfrm>
          <a:prstGeom prst="rect">
            <a:avLst/>
          </a:prstGeom>
        </p:spPr>
        <p:txBody>
          <a:bodyPr lIns="0" tIns="0" rIns="0" bIns="0" rtlCol="0" anchor="t">
            <a:spAutoFit/>
          </a:bodyPr>
          <a:lstStyle/>
          <a:p>
            <a:pPr algn="l">
              <a:lnSpc>
                <a:spcPts val="1527"/>
              </a:lnSpc>
            </a:pPr>
            <a:r>
              <a:rPr lang="en-US" sz="1090" spc="-1">
                <a:solidFill>
                  <a:srgbClr val="000000"/>
                </a:solidFill>
                <a:latin typeface="Open Sans"/>
                <a:ea typeface="Open Sans"/>
                <a:cs typeface="Open Sans"/>
                <a:sym typeface="Open Sans"/>
              </a:rPr>
              <a:t>7</a:t>
            </a:r>
          </a:p>
        </p:txBody>
      </p:sp>
      <p:sp>
        <p:nvSpPr>
          <p:cNvPr id="7" name="TextBox 7"/>
          <p:cNvSpPr txBox="1"/>
          <p:nvPr/>
        </p:nvSpPr>
        <p:spPr>
          <a:xfrm>
            <a:off x="1514876" y="198528"/>
            <a:ext cx="3256717" cy="247650"/>
          </a:xfrm>
          <a:prstGeom prst="rect">
            <a:avLst/>
          </a:prstGeom>
        </p:spPr>
        <p:txBody>
          <a:bodyPr lIns="0" tIns="0" rIns="0" bIns="0" rtlCol="0" anchor="t">
            <a:spAutoFit/>
          </a:bodyPr>
          <a:lstStyle/>
          <a:p>
            <a:pPr algn="ctr">
              <a:lnSpc>
                <a:spcPts val="2099"/>
              </a:lnSpc>
              <a:spcBef>
                <a:spcPct val="0"/>
              </a:spcBef>
            </a:pPr>
            <a:r>
              <a:rPr lang="en-US" sz="1499" spc="-13">
                <a:solidFill>
                  <a:srgbClr val="000000"/>
                </a:solidFill>
                <a:latin typeface="Montserrat"/>
                <a:ea typeface="Montserrat"/>
                <a:cs typeface="Montserrat"/>
                <a:sym typeface="Montserrat"/>
              </a:rPr>
              <a:t>Convert object to Datetime format</a:t>
            </a:r>
          </a:p>
        </p:txBody>
      </p:sp>
      <p:grpSp>
        <p:nvGrpSpPr>
          <p:cNvPr id="8" name="Group 8"/>
          <p:cNvGrpSpPr/>
          <p:nvPr/>
        </p:nvGrpSpPr>
        <p:grpSpPr>
          <a:xfrm>
            <a:off x="0" y="-2245"/>
            <a:ext cx="552816" cy="552816"/>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blipFill>
              <a:blip r:embed="rId5"/>
              <a:stretch>
                <a:fillRect/>
              </a:stretch>
            </a:blipFill>
          </p:spPr>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121734" y="1631589"/>
            <a:ext cx="4005050" cy="2477802"/>
          </a:xfrm>
          <a:custGeom>
            <a:avLst/>
            <a:gdLst/>
            <a:ahLst/>
            <a:cxnLst/>
            <a:rect l="l" t="t" r="r" b="b"/>
            <a:pathLst>
              <a:path w="4005050" h="2477802">
                <a:moveTo>
                  <a:pt x="0" y="0"/>
                </a:moveTo>
                <a:lnTo>
                  <a:pt x="4005050" y="0"/>
                </a:lnTo>
                <a:lnTo>
                  <a:pt x="4005050" y="2477803"/>
                </a:lnTo>
                <a:lnTo>
                  <a:pt x="0" y="2477803"/>
                </a:lnTo>
                <a:lnTo>
                  <a:pt x="0" y="0"/>
                </a:lnTo>
                <a:close/>
              </a:path>
            </a:pathLst>
          </a:custGeom>
          <a:blipFill>
            <a:blip r:embed="rId2"/>
            <a:stretch>
              <a:fillRect b="-2751"/>
            </a:stretch>
          </a:blipFill>
          <a:ln w="9525" cap="sq">
            <a:solidFill>
              <a:srgbClr val="000000"/>
            </a:solidFill>
            <a:prstDash val="solid"/>
            <a:miter/>
          </a:ln>
        </p:spPr>
      </p:sp>
      <p:sp>
        <p:nvSpPr>
          <p:cNvPr id="3" name="Freeform 3"/>
          <p:cNvSpPr/>
          <p:nvPr/>
        </p:nvSpPr>
        <p:spPr>
          <a:xfrm>
            <a:off x="946760" y="1147192"/>
            <a:ext cx="4561353" cy="331997"/>
          </a:xfrm>
          <a:custGeom>
            <a:avLst/>
            <a:gdLst/>
            <a:ahLst/>
            <a:cxnLst/>
            <a:rect l="l" t="t" r="r" b="b"/>
            <a:pathLst>
              <a:path w="4561353" h="331997">
                <a:moveTo>
                  <a:pt x="0" y="0"/>
                </a:moveTo>
                <a:lnTo>
                  <a:pt x="4561352" y="0"/>
                </a:lnTo>
                <a:lnTo>
                  <a:pt x="4561352" y="331997"/>
                </a:lnTo>
                <a:lnTo>
                  <a:pt x="0" y="331997"/>
                </a:lnTo>
                <a:lnTo>
                  <a:pt x="0" y="0"/>
                </a:lnTo>
                <a:close/>
              </a:path>
            </a:pathLst>
          </a:custGeom>
          <a:blipFill>
            <a:blip r:embed="rId3"/>
            <a:stretch>
              <a:fillRect/>
            </a:stretch>
          </a:blipFill>
        </p:spPr>
      </p:sp>
      <p:sp>
        <p:nvSpPr>
          <p:cNvPr id="4" name="Freeform 4"/>
          <p:cNvSpPr/>
          <p:nvPr/>
        </p:nvSpPr>
        <p:spPr>
          <a:xfrm>
            <a:off x="276408" y="2079264"/>
            <a:ext cx="2635741" cy="1879556"/>
          </a:xfrm>
          <a:custGeom>
            <a:avLst/>
            <a:gdLst/>
            <a:ahLst/>
            <a:cxnLst/>
            <a:rect l="l" t="t" r="r" b="b"/>
            <a:pathLst>
              <a:path w="2635741" h="1879556">
                <a:moveTo>
                  <a:pt x="0" y="0"/>
                </a:moveTo>
                <a:lnTo>
                  <a:pt x="2635741" y="0"/>
                </a:lnTo>
                <a:lnTo>
                  <a:pt x="2635741" y="1879557"/>
                </a:lnTo>
                <a:lnTo>
                  <a:pt x="0" y="1879557"/>
                </a:lnTo>
                <a:lnTo>
                  <a:pt x="0" y="0"/>
                </a:lnTo>
                <a:close/>
              </a:path>
            </a:pathLst>
          </a:custGeom>
          <a:blipFill>
            <a:blip r:embed="rId4"/>
            <a:stretch>
              <a:fillRect r="-65076" b="-1277"/>
            </a:stretch>
          </a:blipFill>
          <a:ln w="9525" cap="sq">
            <a:solidFill>
              <a:srgbClr val="000000"/>
            </a:solidFill>
            <a:prstDash val="solid"/>
            <a:miter/>
          </a:ln>
        </p:spPr>
      </p:sp>
      <p:grpSp>
        <p:nvGrpSpPr>
          <p:cNvPr id="5" name="Group 5"/>
          <p:cNvGrpSpPr/>
          <p:nvPr/>
        </p:nvGrpSpPr>
        <p:grpSpPr>
          <a:xfrm>
            <a:off x="2323062" y="270062"/>
            <a:ext cx="2544902" cy="354791"/>
            <a:chOff x="0" y="0"/>
            <a:chExt cx="2613544" cy="364360"/>
          </a:xfrm>
        </p:grpSpPr>
        <p:sp>
          <p:nvSpPr>
            <p:cNvPr id="6" name="Freeform 6"/>
            <p:cNvSpPr/>
            <p:nvPr/>
          </p:nvSpPr>
          <p:spPr>
            <a:xfrm>
              <a:off x="0" y="0"/>
              <a:ext cx="2613544" cy="364360"/>
            </a:xfrm>
            <a:custGeom>
              <a:avLst/>
              <a:gdLst/>
              <a:ahLst/>
              <a:cxnLst/>
              <a:rect l="l" t="t" r="r" b="b"/>
              <a:pathLst>
                <a:path w="2613544" h="364360">
                  <a:moveTo>
                    <a:pt x="0" y="0"/>
                  </a:moveTo>
                  <a:lnTo>
                    <a:pt x="2410344" y="0"/>
                  </a:lnTo>
                  <a:lnTo>
                    <a:pt x="2613544" y="182180"/>
                  </a:lnTo>
                  <a:lnTo>
                    <a:pt x="2410344" y="364360"/>
                  </a:lnTo>
                  <a:lnTo>
                    <a:pt x="0" y="364360"/>
                  </a:lnTo>
                  <a:lnTo>
                    <a:pt x="203200" y="182180"/>
                  </a:lnTo>
                  <a:lnTo>
                    <a:pt x="0" y="0"/>
                  </a:lnTo>
                  <a:close/>
                </a:path>
              </a:pathLst>
            </a:custGeom>
            <a:solidFill>
              <a:srgbClr val="FF914D"/>
            </a:solidFill>
          </p:spPr>
        </p:sp>
        <p:sp>
          <p:nvSpPr>
            <p:cNvPr id="7" name="TextBox 7"/>
            <p:cNvSpPr txBox="1"/>
            <p:nvPr/>
          </p:nvSpPr>
          <p:spPr>
            <a:xfrm>
              <a:off x="177800" y="66675"/>
              <a:ext cx="2359544" cy="297685"/>
            </a:xfrm>
            <a:prstGeom prst="rect">
              <a:avLst/>
            </a:prstGeom>
          </p:spPr>
          <p:txBody>
            <a:bodyPr lIns="50800" tIns="50800" rIns="50800" bIns="50800" rtlCol="0" anchor="ctr"/>
            <a:lstStyle/>
            <a:p>
              <a:pPr algn="ctr">
                <a:lnSpc>
                  <a:spcPts val="545"/>
                </a:lnSpc>
              </a:pPr>
              <a:endParaRPr/>
            </a:p>
          </p:txBody>
        </p:sp>
      </p:grpSp>
      <p:grpSp>
        <p:nvGrpSpPr>
          <p:cNvPr id="8" name="Group 8"/>
          <p:cNvGrpSpPr/>
          <p:nvPr/>
        </p:nvGrpSpPr>
        <p:grpSpPr>
          <a:xfrm>
            <a:off x="0" y="14069"/>
            <a:ext cx="552816" cy="552816"/>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blipFill>
              <a:blip r:embed="rId5"/>
              <a:stretch>
                <a:fillRect/>
              </a:stretch>
            </a:blipFill>
          </p:spPr>
        </p:sp>
      </p:grpSp>
      <p:sp>
        <p:nvSpPr>
          <p:cNvPr id="10" name="Freeform 10"/>
          <p:cNvSpPr/>
          <p:nvPr/>
        </p:nvSpPr>
        <p:spPr>
          <a:xfrm>
            <a:off x="777240" y="4337992"/>
            <a:ext cx="5670189" cy="409024"/>
          </a:xfrm>
          <a:custGeom>
            <a:avLst/>
            <a:gdLst/>
            <a:ahLst/>
            <a:cxnLst/>
            <a:rect l="l" t="t" r="r" b="b"/>
            <a:pathLst>
              <a:path w="5670189" h="409024">
                <a:moveTo>
                  <a:pt x="0" y="0"/>
                </a:moveTo>
                <a:lnTo>
                  <a:pt x="5670189" y="0"/>
                </a:lnTo>
                <a:lnTo>
                  <a:pt x="5670189" y="409023"/>
                </a:lnTo>
                <a:lnTo>
                  <a:pt x="0" y="409023"/>
                </a:lnTo>
                <a:lnTo>
                  <a:pt x="0" y="0"/>
                </a:lnTo>
                <a:close/>
              </a:path>
            </a:pathLst>
          </a:custGeom>
          <a:blipFill>
            <a:blip r:embed="rId6"/>
            <a:stretch>
              <a:fillRect/>
            </a:stretch>
          </a:blipFill>
        </p:spPr>
      </p:sp>
      <p:sp>
        <p:nvSpPr>
          <p:cNvPr id="11" name="Freeform 11"/>
          <p:cNvSpPr/>
          <p:nvPr/>
        </p:nvSpPr>
        <p:spPr>
          <a:xfrm>
            <a:off x="276408" y="6913157"/>
            <a:ext cx="2635741" cy="1800206"/>
          </a:xfrm>
          <a:custGeom>
            <a:avLst/>
            <a:gdLst/>
            <a:ahLst/>
            <a:cxnLst/>
            <a:rect l="l" t="t" r="r" b="b"/>
            <a:pathLst>
              <a:path w="2635741" h="1800206">
                <a:moveTo>
                  <a:pt x="0" y="0"/>
                </a:moveTo>
                <a:lnTo>
                  <a:pt x="2635741" y="0"/>
                </a:lnTo>
                <a:lnTo>
                  <a:pt x="2635741" y="1800206"/>
                </a:lnTo>
                <a:lnTo>
                  <a:pt x="0" y="1800206"/>
                </a:lnTo>
                <a:lnTo>
                  <a:pt x="0" y="0"/>
                </a:lnTo>
                <a:close/>
              </a:path>
            </a:pathLst>
          </a:custGeom>
          <a:blipFill>
            <a:blip r:embed="rId7"/>
            <a:stretch>
              <a:fillRect r="-48431"/>
            </a:stretch>
          </a:blipFill>
          <a:ln w="9525" cap="sq">
            <a:solidFill>
              <a:srgbClr val="000000"/>
            </a:solidFill>
            <a:prstDash val="solid"/>
            <a:miter/>
          </a:ln>
        </p:spPr>
      </p:sp>
      <p:sp>
        <p:nvSpPr>
          <p:cNvPr id="12" name="Freeform 12"/>
          <p:cNvSpPr/>
          <p:nvPr/>
        </p:nvSpPr>
        <p:spPr>
          <a:xfrm>
            <a:off x="3121734" y="5638400"/>
            <a:ext cx="4622135" cy="3989342"/>
          </a:xfrm>
          <a:custGeom>
            <a:avLst/>
            <a:gdLst/>
            <a:ahLst/>
            <a:cxnLst/>
            <a:rect l="l" t="t" r="r" b="b"/>
            <a:pathLst>
              <a:path w="4622135" h="3989342">
                <a:moveTo>
                  <a:pt x="0" y="0"/>
                </a:moveTo>
                <a:lnTo>
                  <a:pt x="4622135" y="0"/>
                </a:lnTo>
                <a:lnTo>
                  <a:pt x="4622135" y="3989343"/>
                </a:lnTo>
                <a:lnTo>
                  <a:pt x="0" y="3989343"/>
                </a:lnTo>
                <a:lnTo>
                  <a:pt x="0" y="0"/>
                </a:lnTo>
                <a:close/>
              </a:path>
            </a:pathLst>
          </a:custGeom>
          <a:blipFill>
            <a:blip r:embed="rId8"/>
            <a:stretch>
              <a:fillRect/>
            </a:stretch>
          </a:blipFill>
          <a:ln w="9525" cap="sq">
            <a:solidFill>
              <a:srgbClr val="000000"/>
            </a:solidFill>
            <a:prstDash val="solid"/>
            <a:miter/>
          </a:ln>
        </p:spPr>
      </p:sp>
      <p:sp>
        <p:nvSpPr>
          <p:cNvPr id="13" name="TextBox 13"/>
          <p:cNvSpPr txBox="1"/>
          <p:nvPr/>
        </p:nvSpPr>
        <p:spPr>
          <a:xfrm>
            <a:off x="2590800" y="302457"/>
            <a:ext cx="1809627" cy="247650"/>
          </a:xfrm>
          <a:prstGeom prst="rect">
            <a:avLst/>
          </a:prstGeom>
        </p:spPr>
        <p:txBody>
          <a:bodyPr wrap="square" lIns="0" tIns="0" rIns="0" bIns="0" rtlCol="0" anchor="t">
            <a:spAutoFit/>
          </a:bodyPr>
          <a:lstStyle/>
          <a:p>
            <a:pPr algn="ctr">
              <a:lnSpc>
                <a:spcPts val="2099"/>
              </a:lnSpc>
              <a:spcBef>
                <a:spcPct val="0"/>
              </a:spcBef>
            </a:pPr>
            <a:r>
              <a:rPr lang="en-US" sz="1499" spc="-13" dirty="0">
                <a:solidFill>
                  <a:srgbClr val="571727"/>
                </a:solidFill>
                <a:latin typeface="Montserrat Bold"/>
                <a:ea typeface="Montserrat Bold"/>
                <a:cs typeface="Montserrat Bold"/>
                <a:sym typeface="Montserrat Bold"/>
              </a:rPr>
              <a:t>Analysis Insights</a:t>
            </a:r>
          </a:p>
        </p:txBody>
      </p:sp>
      <p:sp>
        <p:nvSpPr>
          <p:cNvPr id="14" name="TextBox 14"/>
          <p:cNvSpPr txBox="1"/>
          <p:nvPr/>
        </p:nvSpPr>
        <p:spPr>
          <a:xfrm>
            <a:off x="1179850" y="748665"/>
            <a:ext cx="5412700" cy="247650"/>
          </a:xfrm>
          <a:prstGeom prst="rect">
            <a:avLst/>
          </a:prstGeom>
        </p:spPr>
        <p:txBody>
          <a:bodyPr lIns="0" tIns="0" rIns="0" bIns="0" rtlCol="0" anchor="t">
            <a:spAutoFit/>
          </a:bodyPr>
          <a:lstStyle/>
          <a:p>
            <a:pPr algn="ctr">
              <a:lnSpc>
                <a:spcPts val="2099"/>
              </a:lnSpc>
              <a:spcBef>
                <a:spcPct val="0"/>
              </a:spcBef>
            </a:pPr>
            <a:r>
              <a:rPr lang="en-US" sz="1499" spc="-13">
                <a:solidFill>
                  <a:srgbClr val="000000"/>
                </a:solidFill>
                <a:latin typeface="Montserrat Bold"/>
                <a:ea typeface="Montserrat Bold"/>
                <a:cs typeface="Montserrat Bold"/>
                <a:sym typeface="Montserrat Bold"/>
              </a:rPr>
              <a:t> Average occupancy rate  in  each of the room categories</a:t>
            </a:r>
          </a:p>
        </p:txBody>
      </p:sp>
      <p:sp>
        <p:nvSpPr>
          <p:cNvPr id="15" name="TextBox 15"/>
          <p:cNvSpPr txBox="1"/>
          <p:nvPr/>
        </p:nvSpPr>
        <p:spPr>
          <a:xfrm>
            <a:off x="276408" y="4875015"/>
            <a:ext cx="6558771" cy="306769"/>
          </a:xfrm>
          <a:prstGeom prst="rect">
            <a:avLst/>
          </a:prstGeom>
        </p:spPr>
        <p:txBody>
          <a:bodyPr lIns="0" tIns="0" rIns="0" bIns="0" rtlCol="0" anchor="t">
            <a:spAutoFit/>
          </a:bodyPr>
          <a:lstStyle/>
          <a:p>
            <a:pPr algn="ctr">
              <a:lnSpc>
                <a:spcPts val="2516"/>
              </a:lnSpc>
              <a:spcBef>
                <a:spcPct val="0"/>
              </a:spcBef>
            </a:pPr>
            <a:r>
              <a:rPr lang="en-US" sz="1797" spc="-16">
                <a:solidFill>
                  <a:srgbClr val="000000"/>
                </a:solidFill>
                <a:latin typeface="Montserrat Bold"/>
                <a:ea typeface="Montserrat Bold"/>
                <a:cs typeface="Montserrat Bold"/>
                <a:sym typeface="Montserrat Bold"/>
              </a:rPr>
              <a:t> Average occupancy rate  in  each of the City </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39</TotalTime>
  <Words>625</Words>
  <Application>Microsoft Office PowerPoint</Application>
  <PresentationFormat>Custom</PresentationFormat>
  <Paragraphs>69</Paragraphs>
  <Slides>12</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12</vt:i4>
      </vt:variant>
    </vt:vector>
  </HeadingPairs>
  <TitlesOfParts>
    <vt:vector size="22" baseType="lpstr">
      <vt:lpstr>Montserrat</vt:lpstr>
      <vt:lpstr>Arial</vt:lpstr>
      <vt:lpstr>Montserrat Bold</vt:lpstr>
      <vt:lpstr>Lekton Bold</vt:lpstr>
      <vt:lpstr>Open Sans</vt:lpstr>
      <vt:lpstr>The Seasons Bold</vt:lpstr>
      <vt:lpstr>Belleza</vt:lpstr>
      <vt:lpstr>Halimum</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AtliQ Hotel Analysis by Python.pdf</dc:title>
  <cp:lastModifiedBy>KONGE GOWTAM</cp:lastModifiedBy>
  <cp:revision>3</cp:revision>
  <dcterms:created xsi:type="dcterms:W3CDTF">2006-08-16T00:00:00Z</dcterms:created>
  <dcterms:modified xsi:type="dcterms:W3CDTF">2024-07-30T14:42:57Z</dcterms:modified>
  <dc:identifier>DAGMTY9mYpw</dc:identifier>
</cp:coreProperties>
</file>